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61" r:id="rId2"/>
    <p:sldId id="289" r:id="rId3"/>
    <p:sldId id="290" r:id="rId4"/>
    <p:sldId id="294" r:id="rId5"/>
    <p:sldId id="292" r:id="rId6"/>
    <p:sldId id="291" r:id="rId7"/>
    <p:sldId id="293" r:id="rId8"/>
    <p:sldId id="295" r:id="rId9"/>
    <p:sldId id="296" r:id="rId10"/>
    <p:sldId id="297" r:id="rId11"/>
    <p:sldId id="298" r:id="rId12"/>
    <p:sldId id="299" r:id="rId13"/>
    <p:sldId id="300" r:id="rId14"/>
    <p:sldId id="301" r:id="rId15"/>
    <p:sldId id="302" r:id="rId16"/>
    <p:sldId id="303" r:id="rId17"/>
    <p:sldId id="259" r:id="rId18"/>
    <p:sldId id="304" r:id="rId19"/>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74C"/>
    <a:srgbClr val="4A7335"/>
    <a:srgbClr val="DE372D"/>
    <a:srgbClr val="9C2A33"/>
    <a:srgbClr val="621B40"/>
    <a:srgbClr val="07A33B"/>
    <a:srgbClr val="174B66"/>
    <a:srgbClr val="503A6E"/>
    <a:srgbClr val="00B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8" autoAdjust="0"/>
    <p:restoredTop sz="87567" autoAdjust="0"/>
  </p:normalViewPr>
  <p:slideViewPr>
    <p:cSldViewPr>
      <p:cViewPr>
        <p:scale>
          <a:sx n="80" d="100"/>
          <a:sy n="80" d="100"/>
        </p:scale>
        <p:origin x="-792" y="-4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3114" y="-72"/>
      </p:cViewPr>
      <p:guideLst>
        <p:guide orient="horz" pos="2908"/>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4042492-C229-4CFD-800F-1F6D046B22EE}" type="datetimeFigureOut">
              <a:rPr lang="en-GB"/>
              <a:pPr>
                <a:defRPr/>
              </a:pPr>
              <a:t>31/03/2015</a:t>
            </a:fld>
            <a:endParaRPr lang="en-GB"/>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769350"/>
            <a:ext cx="3005138" cy="46196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A01EA78-9250-44B6-9A82-6BEB7DBA5EE8}" type="slidenum">
              <a:rPr lang="en-GB"/>
              <a:pPr>
                <a:defRPr/>
              </a:pPr>
              <a:t>‹#›</a:t>
            </a:fld>
            <a:endParaRPr lang="en-GB"/>
          </a:p>
        </p:txBody>
      </p:sp>
    </p:spTree>
    <p:extLst>
      <p:ext uri="{BB962C8B-B14F-4D97-AF65-F5344CB8AC3E}">
        <p14:creationId xmlns:p14="http://schemas.microsoft.com/office/powerpoint/2010/main" val="10215509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To offer an insight into the context of the work done around internationalisation in the Sport Department - through both an overview and in the detail of the pedagogic environment </a:t>
            </a:r>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Sport dept</a:t>
            </a:r>
            <a:r>
              <a:rPr lang="en-GB" baseline="0" dirty="0" smtClean="0"/>
              <a:t> mainly Asia, North America, EU - </a:t>
            </a:r>
            <a:r>
              <a:rPr lang="en-GB" sz="1200" i="0" dirty="0" smtClean="0">
                <a:solidFill>
                  <a:schemeClr val="tx1"/>
                </a:solidFill>
                <a:ea typeface="ＭＳ Ｐゴシック" pitchFamily="34" charset="-128"/>
              </a:rPr>
              <a:t>mostly postgraduate</a:t>
            </a: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chemeClr val="tx1"/>
                </a:solidFill>
                <a:ea typeface="ＭＳ Ｐゴシック" pitchFamily="34" charset="-128"/>
              </a:rPr>
              <a:t>International market and business development opportunities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over half of all courses offer integrated practice or work placement opportunities</a:t>
            </a:r>
            <a:endParaRPr lang="en-GB" sz="1200" dirty="0" smtClean="0">
              <a:solidFill>
                <a:schemeClr val="tx1"/>
              </a:solidFill>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4,170 staff (including 2,064 academic staff), and a turnover of £242.8m - 17% is 2,700 approx</a:t>
            </a:r>
          </a:p>
          <a:p>
            <a:r>
              <a:rPr lang="en-GB" sz="1200" kern="1200" baseline="0" dirty="0" smtClean="0">
                <a:solidFill>
                  <a:schemeClr val="tx1"/>
                </a:solidFill>
                <a:latin typeface="+mn-lt"/>
                <a:ea typeface="+mn-ea"/>
                <a:cs typeface="+mn-cs"/>
              </a:rPr>
              <a:t>1,030 (38%) of overseas fee students were from Malaysia, 896 (33%) China and 233 (9%) India </a:t>
            </a:r>
          </a:p>
          <a:p>
            <a:r>
              <a:rPr lang="en-GB" sz="1200" i="0" dirty="0" smtClean="0">
                <a:solidFill>
                  <a:schemeClr val="tx1"/>
                </a:solidFill>
                <a:ea typeface="ＭＳ Ｐゴシック" pitchFamily="34" charset="-128"/>
              </a:rPr>
              <a:t>and 50% classed as mature </a:t>
            </a:r>
            <a:endParaRPr lang="en-GB"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i="0" dirty="0" smtClean="0">
                <a:solidFill>
                  <a:schemeClr val="tx1"/>
                </a:solidFill>
                <a:ea typeface="ＭＳ Ｐゴシック" pitchFamily="34" charset="-128"/>
              </a:rPr>
              <a:t>9th highest recruiter of sports science students </a:t>
            </a:r>
          </a:p>
          <a:p>
            <a:pPr algn="ctr"/>
            <a:r>
              <a:rPr lang="en-GB" sz="1200" b="1" dirty="0" smtClean="0"/>
              <a:t>Physical Education     Sport Coaching   </a:t>
            </a:r>
          </a:p>
          <a:p>
            <a:pPr algn="ctr"/>
            <a:r>
              <a:rPr lang="en-GB" sz="1200" b="1" dirty="0" smtClean="0"/>
              <a:t>Sport Development     Sport Management     Sport Science Sport Engineering     Sport Culture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position 4th</a:t>
            </a:r>
            <a:r>
              <a:rPr lang="en-GB" baseline="0" dirty="0" smtClean="0"/>
              <a:t> in RAE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educationally successful and financially profitable programmes delivered overseas </a:t>
            </a:r>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roles I thought we might switch</a:t>
            </a:r>
            <a:r>
              <a:rPr lang="en-GB" baseline="0" dirty="0" smtClean="0"/>
              <a:t> in this slide</a:t>
            </a:r>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09818" y="1484784"/>
            <a:ext cx="6471678" cy="720080"/>
          </a:xfrm>
          <a:blipFill>
            <a:blip r:embed="rId3" cstate="print"/>
            <a:stretch>
              <a:fillRect/>
            </a:stretch>
          </a:blipFill>
          <a:ln w="28575">
            <a:noFill/>
          </a:ln>
        </p:spPr>
        <p:txBody>
          <a:bodyPr>
            <a:noAutofit/>
          </a:bodyPr>
          <a:lstStyle>
            <a:lvl1pPr>
              <a:lnSpc>
                <a:spcPts val="2700"/>
              </a:lnSpc>
              <a:defRPr lang="en-GB" sz="2600" spc="-100"/>
            </a:lvl1pPr>
          </a:lstStyle>
          <a:p>
            <a:pPr lvl="0"/>
            <a:r>
              <a:rPr lang="en-US" dirty="0" smtClean="0"/>
              <a:t>Click to edit Master title style</a:t>
            </a:r>
            <a:endParaRPr lang="en-GB" dirty="0"/>
          </a:p>
        </p:txBody>
      </p:sp>
      <p:sp>
        <p:nvSpPr>
          <p:cNvPr id="6" name="Text Placeholder 5"/>
          <p:cNvSpPr>
            <a:spLocks noGrp="1"/>
          </p:cNvSpPr>
          <p:nvPr>
            <p:ph type="body" sz="quarter" idx="10"/>
          </p:nvPr>
        </p:nvSpPr>
        <p:spPr>
          <a:xfrm>
            <a:off x="1809037" y="2183598"/>
            <a:ext cx="6480175" cy="648072"/>
          </a:xfrm>
          <a:blipFill>
            <a:blip r:embed="rId3" cstate="print"/>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b Full bleed image and text">
    <p:spTree>
      <p:nvGrpSpPr>
        <p:cNvPr id="1" name=""/>
        <p:cNvGrpSpPr/>
        <p:nvPr/>
      </p:nvGrpSpPr>
      <p:grpSpPr>
        <a:xfrm>
          <a:off x="0" y="0"/>
          <a:ext cx="0" cy="0"/>
          <a:chOff x="0" y="0"/>
          <a:chExt cx="0" cy="0"/>
        </a:xfrm>
      </p:grpSpPr>
      <p:sp>
        <p:nvSpPr>
          <p:cNvPr id="4" name="Rectangle 6"/>
          <p:cNvSpPr/>
          <p:nvPr userDrawn="1"/>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4"/>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
        <p:nvSpPr>
          <p:cNvPr id="2" name="Title 1"/>
          <p:cNvSpPr>
            <a:spLocks noGrp="1"/>
          </p:cNvSpPr>
          <p:nvPr>
            <p:ph type="title"/>
          </p:nvPr>
        </p:nvSpPr>
        <p:spPr>
          <a:xfrm>
            <a:off x="1809818" y="1484784"/>
            <a:ext cx="6471678" cy="504056"/>
          </a:xfrm>
          <a:blipFill>
            <a:blip r:embed="rId3" cstate="print"/>
            <a:stretch>
              <a:fillRect/>
            </a:stretch>
          </a:blip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 Full bleed image and text">
    <p:spTree>
      <p:nvGrpSpPr>
        <p:cNvPr id="1" name=""/>
        <p:cNvGrpSpPr/>
        <p:nvPr/>
      </p:nvGrpSpPr>
      <p:grpSpPr>
        <a:xfrm>
          <a:off x="0" y="0"/>
          <a:ext cx="0" cy="0"/>
          <a:chOff x="0" y="0"/>
          <a:chExt cx="0" cy="0"/>
        </a:xfrm>
      </p:grpSpPr>
      <p:sp>
        <p:nvSpPr>
          <p:cNvPr id="4" name="Rectangle 6"/>
          <p:cNvSpPr/>
          <p:nvPr userDrawn="1"/>
        </p:nvSpPr>
        <p:spPr>
          <a:xfrm>
            <a:off x="0" y="0"/>
            <a:ext cx="313213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6" name="Picture 5"/>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8554" y="1484784"/>
            <a:ext cx="2727262" cy="1930524"/>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3131840" y="0"/>
            <a:ext cx="6012160" cy="6858000"/>
          </a:xfrm>
        </p:spPr>
        <p:txBody>
          <a:bodyPr rtlCol="0">
            <a:noAutofit/>
          </a:bodyPr>
          <a:lstStyle>
            <a:lvl1pPr marL="0" indent="0">
              <a:buNone/>
              <a:defRPr/>
            </a:lvl1pPr>
          </a:lstStyle>
          <a:p>
            <a:pPr lvl="0"/>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 Full bleed image and large text">
    <p:spTree>
      <p:nvGrpSpPr>
        <p:cNvPr id="1" name=""/>
        <p:cNvGrpSpPr/>
        <p:nvPr/>
      </p:nvGrpSpPr>
      <p:grpSpPr>
        <a:xfrm>
          <a:off x="0" y="0"/>
          <a:ext cx="0" cy="0"/>
          <a:chOff x="0" y="0"/>
          <a:chExt cx="0" cy="0"/>
        </a:xfrm>
      </p:grpSpPr>
      <p:sp>
        <p:nvSpPr>
          <p:cNvPr id="4" name="Rectangle 6"/>
          <p:cNvSpPr/>
          <p:nvPr userDrawn="1"/>
        </p:nvSpPr>
        <p:spPr>
          <a:xfrm>
            <a:off x="-108520" y="0"/>
            <a:ext cx="3240658" cy="6858000"/>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6" name="Picture 5"/>
          <p:cNvPicPr>
            <a:picLocks noChangeAspect="1"/>
          </p:cNvPicPr>
          <p:nvPr userDrawn="1"/>
        </p:nvPicPr>
        <p:blipFill>
          <a:blip r:embed="rId3" cstate="print"/>
          <a:srcRect/>
          <a:stretch>
            <a:fillRect/>
          </a:stretch>
        </p:blipFill>
        <p:spPr bwMode="auto">
          <a:xfrm>
            <a:off x="250825" y="314325"/>
            <a:ext cx="1512888" cy="811213"/>
          </a:xfrm>
          <a:prstGeom prst="rect">
            <a:avLst/>
          </a:prstGeom>
          <a:noFill/>
          <a:ln w="9525">
            <a:noFill/>
            <a:miter lim="800000"/>
            <a:headEnd/>
            <a:tailEnd/>
          </a:ln>
        </p:spPr>
      </p:pic>
      <p:sp>
        <p:nvSpPr>
          <p:cNvPr id="12" name="Picture Placeholder 11"/>
          <p:cNvSpPr>
            <a:spLocks noGrp="1"/>
          </p:cNvSpPr>
          <p:nvPr>
            <p:ph type="pic" sz="quarter" idx="11"/>
          </p:nvPr>
        </p:nvSpPr>
        <p:spPr>
          <a:xfrm>
            <a:off x="3131840" y="0"/>
            <a:ext cx="6012160" cy="6858000"/>
          </a:xfrm>
        </p:spPr>
        <p:txBody>
          <a:bodyPr rtlCol="0">
            <a:noAutofit/>
          </a:bodyPr>
          <a:lstStyle>
            <a:lvl1pPr marL="0" indent="0">
              <a:buNone/>
              <a:defRPr/>
            </a:lvl1pPr>
          </a:lstStyle>
          <a:p>
            <a:pPr lvl="0"/>
            <a:endParaRPr lang="en-GB" noProof="0"/>
          </a:p>
        </p:txBody>
      </p:sp>
      <p:sp>
        <p:nvSpPr>
          <p:cNvPr id="3" name="Content Placeholder 2"/>
          <p:cNvSpPr>
            <a:spLocks noGrp="1"/>
          </p:cNvSpPr>
          <p:nvPr>
            <p:ph sz="quarter" idx="12"/>
          </p:nvPr>
        </p:nvSpPr>
        <p:spPr>
          <a:xfrm>
            <a:off x="107504" y="1700808"/>
            <a:ext cx="2736304" cy="792163"/>
          </a:xfrm>
          <a:blipFill dpi="0" rotWithShape="1">
            <a:blip r:embed="rId2" cstate="print"/>
            <a:srcRect/>
            <a:tile tx="0" ty="0" sx="100000" sy="100000" flip="none" algn="tl"/>
          </a:blipFill>
        </p:spPr>
        <p:txBody>
          <a:bodyPr lIns="108000"/>
          <a:lstStyle>
            <a:lvl1pPr marL="0" indent="0" algn="l" defTabSz="914400" rtl="0" eaLnBrk="1" latinLnBrk="0" hangingPunct="1">
              <a:lnSpc>
                <a:spcPts val="2700"/>
              </a:lnSpc>
              <a:spcBef>
                <a:spcPct val="0"/>
              </a:spcBef>
              <a:buClr>
                <a:srgbClr val="B70D50"/>
              </a:buClr>
              <a:buFont typeface="FS Clerkenwell" pitchFamily="50" charset="0"/>
              <a:buNone/>
              <a:defRPr lang="en-US" sz="2600" kern="1200" spc="-20" baseline="0" dirty="0" smtClean="0">
                <a:solidFill>
                  <a:srgbClr val="B70D50"/>
                </a:solidFill>
                <a:latin typeface="Arial" pitchFamily="34" charset="0"/>
                <a:ea typeface="+mj-ea"/>
                <a:cs typeface="Arial" pitchFamily="34" charset="0"/>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9818" y="1682683"/>
            <a:ext cx="6471678" cy="450174"/>
          </a:xfrm>
        </p:spPr>
        <p:txBody>
          <a:bodyPr/>
          <a:lstStyle>
            <a:lvl1pPr>
              <a:defRPr/>
            </a:lvl1pPr>
          </a:lstStyle>
          <a:p>
            <a:r>
              <a:rPr lang="en-US" dirty="0" smtClean="0"/>
              <a:t>Click to edit Master title style</a:t>
            </a:r>
            <a:endParaRPr lang="en-GB" dirty="0"/>
          </a:p>
        </p:txBody>
      </p:sp>
      <p:sp>
        <p:nvSpPr>
          <p:cNvPr id="4" name="Text Placeholder 5"/>
          <p:cNvSpPr>
            <a:spLocks noGrp="1"/>
          </p:cNvSpPr>
          <p:nvPr>
            <p:ph type="body" sz="quarter" idx="10"/>
          </p:nvPr>
        </p:nvSpPr>
        <p:spPr>
          <a:xfrm>
            <a:off x="1809037" y="2060848"/>
            <a:ext cx="6480175" cy="360040"/>
          </a:xfrm>
          <a:blipFill>
            <a:blip r:embed="rId2" cstate="print"/>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H_Title_with_image">
    <p:spTree>
      <p:nvGrpSpPr>
        <p:cNvPr id="1" name=""/>
        <p:cNvGrpSpPr/>
        <p:nvPr/>
      </p:nvGrpSpPr>
      <p:grpSpPr>
        <a:xfrm>
          <a:off x="0" y="0"/>
          <a:ext cx="0" cy="0"/>
          <a:chOff x="0" y="0"/>
          <a:chExt cx="0" cy="0"/>
        </a:xfrm>
      </p:grpSpPr>
      <p:sp>
        <p:nvSpPr>
          <p:cNvPr id="5" name="Rectangle 6"/>
          <p:cNvSpPr/>
          <p:nvPr userDrawn="1"/>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8"/>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09818" y="1484784"/>
            <a:ext cx="6471678" cy="720080"/>
          </a:xfrm>
          <a:blipFill>
            <a:blip r:embed="rId3" cstate="print"/>
            <a:stretch>
              <a:fillRect/>
            </a:stretch>
          </a:blipFill>
          <a:ln w="28575">
            <a:noFill/>
          </a:ln>
        </p:spPr>
        <p:txBody>
          <a:bodyPr>
            <a:noAutofit/>
          </a:bodyPr>
          <a:lstStyle>
            <a:lvl1pPr>
              <a:lnSpc>
                <a:spcPts val="2700"/>
              </a:lnSpc>
              <a:defRPr lang="en-GB" sz="2800" spc="-100"/>
            </a:lvl1pPr>
          </a:lstStyle>
          <a:p>
            <a:pPr lvl="0"/>
            <a:r>
              <a:rPr lang="en-US" dirty="0" smtClean="0"/>
              <a:t>Click to edit Master title style</a:t>
            </a:r>
            <a:endParaRPr lang="en-GB" dirty="0"/>
          </a:p>
        </p:txBody>
      </p:sp>
      <p:sp>
        <p:nvSpPr>
          <p:cNvPr id="6" name="Text Placeholder 5"/>
          <p:cNvSpPr>
            <a:spLocks noGrp="1"/>
          </p:cNvSpPr>
          <p:nvPr>
            <p:ph type="body" sz="quarter" idx="10"/>
          </p:nvPr>
        </p:nvSpPr>
        <p:spPr>
          <a:xfrm>
            <a:off x="1809037" y="2185814"/>
            <a:ext cx="6480175" cy="307082"/>
          </a:xfrm>
          <a:blipFill>
            <a:blip r:embed="rId3" cstate="print"/>
            <a:stretch>
              <a:fillRect/>
            </a:stretch>
          </a:blipFill>
        </p:spPr>
        <p:txBody>
          <a:bodyPr lIns="108000"/>
          <a:lstStyle>
            <a:lvl1pPr marL="0" indent="0">
              <a:lnSpc>
                <a:spcPts val="2700"/>
              </a:lnSpc>
              <a:buNone/>
              <a:defRPr lang="en-US" sz="28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Master text styles</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Title slide and divider slide">
    <p:spTree>
      <p:nvGrpSpPr>
        <p:cNvPr id="1" name=""/>
        <p:cNvGrpSpPr/>
        <p:nvPr/>
      </p:nvGrpSpPr>
      <p:grpSpPr>
        <a:xfrm>
          <a:off x="0" y="0"/>
          <a:ext cx="0" cy="0"/>
          <a:chOff x="0" y="0"/>
          <a:chExt cx="0" cy="0"/>
        </a:xfrm>
      </p:grpSpPr>
      <p:sp>
        <p:nvSpPr>
          <p:cNvPr id="5" name="Rectangle 6"/>
          <p:cNvSpPr/>
          <p:nvPr userDrawn="1"/>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8"/>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09818" y="1484784"/>
            <a:ext cx="6471678" cy="360040"/>
          </a:xfrm>
          <a:blipFill>
            <a:blip r:embed="rId3" cstate="print"/>
            <a:stretch>
              <a:fillRect/>
            </a:stretch>
          </a:blipFill>
          <a:ln w="28575">
            <a:noFill/>
          </a:ln>
        </p:spPr>
        <p:txBody>
          <a:bodyPr>
            <a:noAutofit/>
          </a:bodyPr>
          <a:lstStyle>
            <a:lvl1pPr>
              <a:lnSpc>
                <a:spcPts val="2700"/>
              </a:lnSpc>
              <a:defRPr lang="en-GB" sz="2600" spc="-100"/>
            </a:lvl1pPr>
          </a:lstStyle>
          <a:p>
            <a:pPr lvl="0"/>
            <a:r>
              <a:rPr lang="en-US" dirty="0" smtClean="0"/>
              <a:t>Click to edit Master title style</a:t>
            </a:r>
            <a:endParaRPr lang="en-GB" dirty="0"/>
          </a:p>
        </p:txBody>
      </p:sp>
      <p:sp>
        <p:nvSpPr>
          <p:cNvPr id="6" name="Text Placeholder 5"/>
          <p:cNvSpPr>
            <a:spLocks noGrp="1"/>
          </p:cNvSpPr>
          <p:nvPr>
            <p:ph type="body" sz="quarter" idx="10"/>
          </p:nvPr>
        </p:nvSpPr>
        <p:spPr>
          <a:xfrm>
            <a:off x="1809037" y="1834191"/>
            <a:ext cx="6480175" cy="360040"/>
          </a:xfrm>
          <a:blipFill>
            <a:blip r:embed="rId3" cstate="print"/>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Master text styles</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Standar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ts val="2700"/>
              </a:lnSpc>
              <a:defRPr lang="en-GB" spc="-100"/>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lIns="108000"/>
          <a:lstStyle>
            <a:lvl1pPr marL="0" indent="0">
              <a:buNone/>
              <a:defRPr/>
            </a:lvl1pPr>
            <a:lvl2pPr marL="180975" indent="0">
              <a:buNone/>
              <a:defRPr/>
            </a:lvl2pPr>
            <a:lvl3pPr marL="449263" indent="0">
              <a:buNone/>
              <a:defRPr/>
            </a:lvl3pPr>
            <a:lvl4pPr marL="630238" indent="0">
              <a:buNone/>
              <a:defRPr/>
            </a:lvl4pPr>
            <a:lvl5pPr marL="89693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0"/>
          </p:nvPr>
        </p:nvSpPr>
        <p:spPr>
          <a:xfrm>
            <a:off x="1809037" y="2175181"/>
            <a:ext cx="6480175" cy="648072"/>
          </a:xfrm>
          <a:blipFill>
            <a:blip r:embed="rId2" cstate="print"/>
            <a:stretch>
              <a:fillRect/>
            </a:stretch>
          </a:blipFill>
        </p:spPr>
        <p:txBody>
          <a:bodyPr lIns="108000"/>
          <a:lstStyle>
            <a:lvl1pPr marL="0" indent="0">
              <a:lnSpc>
                <a:spcPts val="2700"/>
              </a:lnSpc>
              <a:spcBef>
                <a:spcPts val="0"/>
              </a:spcBef>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Standard text 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ts val="2700"/>
              </a:lnSpc>
              <a:defRPr lang="en-GB" spc="-100"/>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a:lstStyle>
            <a:lvl1pPr marL="104775" indent="-104775">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0"/>
          </p:nvPr>
        </p:nvSpPr>
        <p:spPr>
          <a:xfrm>
            <a:off x="1809037" y="2175181"/>
            <a:ext cx="6480175" cy="648072"/>
          </a:xfrm>
          <a:blipFill>
            <a:blip r:embed="rId2" cstate="print"/>
            <a:stretch>
              <a:fillRect/>
            </a:stretch>
          </a:blipFill>
        </p:spPr>
        <p:txBody>
          <a:bodyPr lIns="108000"/>
          <a:lstStyle>
            <a:lvl1pPr marL="0" indent="0">
              <a:lnSpc>
                <a:spcPts val="2700"/>
              </a:lnSpc>
              <a:spcBef>
                <a:spcPts val="0"/>
              </a:spcBef>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 Multiple images">
    <p:spTree>
      <p:nvGrpSpPr>
        <p:cNvPr id="1" name=""/>
        <p:cNvGrpSpPr/>
        <p:nvPr/>
      </p:nvGrpSpPr>
      <p:grpSpPr>
        <a:xfrm>
          <a:off x="0" y="0"/>
          <a:ext cx="0" cy="0"/>
          <a:chOff x="0" y="0"/>
          <a:chExt cx="0" cy="0"/>
        </a:xfrm>
      </p:grpSpPr>
      <p:sp>
        <p:nvSpPr>
          <p:cNvPr id="7" name="Rectangle 6"/>
          <p:cNvSpPr/>
          <p:nvPr userDrawn="1"/>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10" name="Picture 9"/>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50454" y="1484784"/>
            <a:ext cx="2727262" cy="1930524"/>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b Multiple images plus text">
    <p:spTree>
      <p:nvGrpSpPr>
        <p:cNvPr id="1" name=""/>
        <p:cNvGrpSpPr/>
        <p:nvPr/>
      </p:nvGrpSpPr>
      <p:grpSpPr>
        <a:xfrm>
          <a:off x="0" y="0"/>
          <a:ext cx="0" cy="0"/>
          <a:chOff x="0" y="0"/>
          <a:chExt cx="0" cy="0"/>
        </a:xfrm>
      </p:grpSpPr>
      <p:sp>
        <p:nvSpPr>
          <p:cNvPr id="7" name="Rectangle 6"/>
          <p:cNvSpPr/>
          <p:nvPr userDrawn="1"/>
        </p:nvSpPr>
        <p:spPr>
          <a:xfrm>
            <a:off x="-7938" y="19050"/>
            <a:ext cx="3851276" cy="6843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11" name="Picture 10"/>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51200" y="1484784"/>
            <a:ext cx="2727262" cy="1080120"/>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a:p>
        </p:txBody>
      </p:sp>
      <p:sp>
        <p:nvSpPr>
          <p:cNvPr id="10" name="Content Placeholder 2"/>
          <p:cNvSpPr>
            <a:spLocks noGrp="1"/>
          </p:cNvSpPr>
          <p:nvPr>
            <p:ph idx="1"/>
          </p:nvPr>
        </p:nvSpPr>
        <p:spPr>
          <a:xfrm>
            <a:off x="138505" y="3140968"/>
            <a:ext cx="2725494" cy="2304256"/>
          </a:xfrm>
        </p:spPr>
        <p:txBody>
          <a:bodyPr lIns="108000"/>
          <a:lstStyle>
            <a:lvl1pPr marL="0" indent="0">
              <a:lnSpc>
                <a:spcPts val="1500"/>
              </a:lnSpc>
              <a:buNone/>
              <a:defRPr sz="1400"/>
            </a:lvl1pPr>
            <a:lvl2pPr marL="180975" indent="0">
              <a:lnSpc>
                <a:spcPts val="1500"/>
              </a:lnSpc>
              <a:buNone/>
              <a:defRPr sz="1400"/>
            </a:lvl2pPr>
            <a:lvl3pPr marL="449263" indent="0">
              <a:lnSpc>
                <a:spcPts val="1500"/>
              </a:lnSpc>
              <a:buNone/>
              <a:defRPr sz="1400"/>
            </a:lvl3pPr>
            <a:lvl4pPr marL="630238" indent="0">
              <a:lnSpc>
                <a:spcPts val="1500"/>
              </a:lnSpc>
              <a:buNone/>
              <a:defRPr sz="1400"/>
            </a:lvl4pPr>
            <a:lvl5pPr marL="896938" indent="0">
              <a:lnSpc>
                <a:spcPts val="1500"/>
              </a:lnSpc>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6b Multiple images plus text">
    <p:spTree>
      <p:nvGrpSpPr>
        <p:cNvPr id="1" name=""/>
        <p:cNvGrpSpPr/>
        <p:nvPr/>
      </p:nvGrpSpPr>
      <p:grpSpPr>
        <a:xfrm>
          <a:off x="0" y="0"/>
          <a:ext cx="0" cy="0"/>
          <a:chOff x="0" y="0"/>
          <a:chExt cx="0" cy="0"/>
        </a:xfrm>
      </p:grpSpPr>
      <p:sp>
        <p:nvSpPr>
          <p:cNvPr id="7" name="Rectangle 6"/>
          <p:cNvSpPr/>
          <p:nvPr userDrawn="1"/>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11" name="Picture 10"/>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51200" y="1484784"/>
            <a:ext cx="2727262" cy="1080120"/>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a:p>
        </p:txBody>
      </p:sp>
      <p:sp>
        <p:nvSpPr>
          <p:cNvPr id="10" name="Content Placeholder 2"/>
          <p:cNvSpPr>
            <a:spLocks noGrp="1"/>
          </p:cNvSpPr>
          <p:nvPr>
            <p:ph idx="1"/>
          </p:nvPr>
        </p:nvSpPr>
        <p:spPr>
          <a:xfrm>
            <a:off x="151425" y="3140968"/>
            <a:ext cx="2725494" cy="2304256"/>
          </a:xfrm>
        </p:spPr>
        <p:txBody>
          <a:bodyPr lIns="108000"/>
          <a:lstStyle>
            <a:lvl1pPr marL="85725" indent="-85725">
              <a:lnSpc>
                <a:spcPts val="1500"/>
              </a:lnSpc>
              <a:buFont typeface="Arial" pitchFamily="34" charset="0"/>
              <a:buChar char="•"/>
              <a:defRPr lang="en-GB" sz="1400" kern="1200" dirty="0">
                <a:solidFill>
                  <a:schemeClr val="tx1"/>
                </a:solidFill>
                <a:latin typeface="Arial" pitchFamily="34" charset="0"/>
                <a:ea typeface="+mn-ea"/>
                <a:cs typeface="Arial" pitchFamily="34" charset="0"/>
              </a:defRPr>
            </a:lvl1pPr>
            <a:lvl2pPr marL="85725" indent="-85725">
              <a:lnSpc>
                <a:spcPts val="1500"/>
              </a:lnSpc>
              <a:buFont typeface="Arial" pitchFamily="34" charset="0"/>
              <a:buChar char="•"/>
              <a:defRPr sz="1400"/>
            </a:lvl2pPr>
            <a:lvl3pPr marL="85725" indent="-85725">
              <a:lnSpc>
                <a:spcPts val="1500"/>
              </a:lnSpc>
              <a:buFont typeface="Arial" pitchFamily="34" charset="0"/>
              <a:buChar char="•"/>
              <a:defRPr sz="1400"/>
            </a:lvl3pPr>
            <a:lvl4pPr marL="85725" indent="-85725">
              <a:lnSpc>
                <a:spcPts val="1500"/>
              </a:lnSpc>
              <a:buFont typeface="Arial" pitchFamily="34" charset="0"/>
              <a:buChar char="•"/>
              <a:defRPr sz="1400"/>
            </a:lvl4pPr>
            <a:lvl5pPr marL="85725" indent="-85725">
              <a:lnSpc>
                <a:spcPts val="1500"/>
              </a:lnSpc>
              <a:buFont typeface="Arial" pitchFamily="34" charset="0"/>
              <a:buChar char="•"/>
              <a:defRPr sz="1400"/>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c Multiple images plus numbers">
    <p:spTree>
      <p:nvGrpSpPr>
        <p:cNvPr id="1" name=""/>
        <p:cNvGrpSpPr/>
        <p:nvPr/>
      </p:nvGrpSpPr>
      <p:grpSpPr>
        <a:xfrm>
          <a:off x="0" y="0"/>
          <a:ext cx="0" cy="0"/>
          <a:chOff x="0" y="0"/>
          <a:chExt cx="0" cy="0"/>
        </a:xfrm>
      </p:grpSpPr>
      <p:sp>
        <p:nvSpPr>
          <p:cNvPr id="7" name="Rectangle 6"/>
          <p:cNvSpPr/>
          <p:nvPr userDrawn="1"/>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11" name="Picture 10"/>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51200" y="1484784"/>
            <a:ext cx="2727262" cy="1080120"/>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a:p>
        </p:txBody>
      </p:sp>
      <p:sp>
        <p:nvSpPr>
          <p:cNvPr id="10" name="Content Placeholder 2"/>
          <p:cNvSpPr>
            <a:spLocks noGrp="1"/>
          </p:cNvSpPr>
          <p:nvPr>
            <p:ph idx="1"/>
          </p:nvPr>
        </p:nvSpPr>
        <p:spPr>
          <a:xfrm>
            <a:off x="146745" y="3140968"/>
            <a:ext cx="2725494" cy="2304256"/>
          </a:xfrm>
        </p:spPr>
        <p:txBody>
          <a:bodyPr lIns="108000"/>
          <a:lstStyle>
            <a:lvl1pPr marL="180975" indent="-180975">
              <a:lnSpc>
                <a:spcPts val="1500"/>
              </a:lnSpc>
              <a:buSzPct val="95000"/>
              <a:buFont typeface="+mj-lt"/>
              <a:buAutoNum type="arabicPeriod"/>
              <a:tabLst>
                <a:tab pos="180975" algn="l"/>
              </a:tabLst>
              <a:defRPr lang="en-GB" sz="1400" kern="1200" dirty="0">
                <a:solidFill>
                  <a:schemeClr val="tx1"/>
                </a:solidFill>
                <a:latin typeface="Arial" pitchFamily="34" charset="0"/>
                <a:ea typeface="+mn-ea"/>
                <a:cs typeface="Arial" pitchFamily="34" charset="0"/>
              </a:defRPr>
            </a:lvl1pPr>
            <a:lvl2pPr marL="85725" indent="-85725">
              <a:lnSpc>
                <a:spcPts val="1500"/>
              </a:lnSpc>
              <a:buFont typeface="Arial" pitchFamily="34" charset="0"/>
              <a:buChar char="•"/>
              <a:defRPr sz="1400"/>
            </a:lvl2pPr>
            <a:lvl3pPr marL="85725" indent="-85725">
              <a:lnSpc>
                <a:spcPts val="1500"/>
              </a:lnSpc>
              <a:buFont typeface="Arial" pitchFamily="34" charset="0"/>
              <a:buChar char="•"/>
              <a:defRPr sz="1400"/>
            </a:lvl3pPr>
            <a:lvl4pPr marL="85725" indent="-85725">
              <a:lnSpc>
                <a:spcPts val="1500"/>
              </a:lnSpc>
              <a:buFont typeface="Arial" pitchFamily="34" charset="0"/>
              <a:buChar char="•"/>
              <a:defRPr sz="1400"/>
            </a:lvl4pPr>
            <a:lvl5pPr marL="85725" indent="-85725">
              <a:lnSpc>
                <a:spcPts val="1500"/>
              </a:lnSpc>
              <a:buFont typeface="Arial" pitchFamily="34" charset="0"/>
              <a:buChar char="•"/>
              <a:defRPr sz="1400"/>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 Full bleed image and text">
    <p:spTree>
      <p:nvGrpSpPr>
        <p:cNvPr id="1" name=""/>
        <p:cNvGrpSpPr/>
        <p:nvPr/>
      </p:nvGrpSpPr>
      <p:grpSpPr>
        <a:xfrm>
          <a:off x="0" y="0"/>
          <a:ext cx="0" cy="0"/>
          <a:chOff x="0" y="0"/>
          <a:chExt cx="0" cy="0"/>
        </a:xfrm>
      </p:grpSpPr>
      <p:sp>
        <p:nvSpPr>
          <p:cNvPr id="5" name="Rectangle 6"/>
          <p:cNvSpPr/>
          <p:nvPr userDrawn="1"/>
        </p:nvSpPr>
        <p:spPr>
          <a:xfrm>
            <a:off x="0" y="-42863"/>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7"/>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6" name="Text Placeholder 5"/>
          <p:cNvSpPr>
            <a:spLocks noGrp="1"/>
          </p:cNvSpPr>
          <p:nvPr>
            <p:ph type="body" sz="quarter" idx="10"/>
          </p:nvPr>
        </p:nvSpPr>
        <p:spPr>
          <a:xfrm>
            <a:off x="1809037" y="1923646"/>
            <a:ext cx="6480175" cy="432857"/>
          </a:xfrm>
          <a:blipFill>
            <a:blip r:embed="rId3" cstate="print"/>
            <a:stretch>
              <a:fillRect/>
            </a:stretch>
          </a:blipFill>
        </p:spPr>
        <p:txBody>
          <a:bodyPr lIns="108000"/>
          <a:lstStyle>
            <a:lvl1pPr marL="0" indent="0">
              <a:lnSpc>
                <a:spcPts val="1900"/>
              </a:lnSpc>
              <a:buNone/>
              <a:defRPr lang="en-US" sz="18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
        <p:nvSpPr>
          <p:cNvPr id="2" name="Title 1"/>
          <p:cNvSpPr>
            <a:spLocks noGrp="1"/>
          </p:cNvSpPr>
          <p:nvPr>
            <p:ph type="title"/>
          </p:nvPr>
        </p:nvSpPr>
        <p:spPr>
          <a:xfrm>
            <a:off x="1809818" y="1484784"/>
            <a:ext cx="6471678" cy="432048"/>
          </a:xfrm>
          <a:blipFill>
            <a:blip r:embed="rId3" cstate="print"/>
            <a:stretch>
              <a:fillRect/>
            </a:stretch>
          </a:blip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9750" y="1682750"/>
            <a:ext cx="6472238" cy="396875"/>
          </a:xfrm>
          <a:prstGeom prst="rect">
            <a:avLst/>
          </a:prstGeom>
          <a:blipFill>
            <a:blip r:embed="rId18" cstate="print"/>
            <a:stretch>
              <a:fillRect/>
            </a:stretch>
          </a:blipFill>
        </p:spPr>
        <p:txBody>
          <a:bodyPr vert="horz" lIns="108000" tIns="0" rIns="0" bIns="0" rtlCol="0" anchor="t" anchorCtr="0">
            <a:spAutoFit/>
          </a:bodyPr>
          <a:lstStyle/>
          <a:p>
            <a:r>
              <a:rPr lang="en-US" dirty="0" smtClean="0"/>
              <a:t>Click to edit Master title style</a:t>
            </a:r>
            <a:endParaRPr lang="en-GB" dirty="0"/>
          </a:p>
        </p:txBody>
      </p:sp>
      <p:sp>
        <p:nvSpPr>
          <p:cNvPr id="1027" name="Text Placeholder 2"/>
          <p:cNvSpPr>
            <a:spLocks noGrp="1"/>
          </p:cNvSpPr>
          <p:nvPr>
            <p:ph type="body" idx="1"/>
          </p:nvPr>
        </p:nvSpPr>
        <p:spPr bwMode="auto">
          <a:xfrm>
            <a:off x="1812925" y="2214563"/>
            <a:ext cx="6480175" cy="2716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8" name="Picture 3"/>
          <p:cNvPicPr>
            <a:picLocks noChangeAspect="1"/>
          </p:cNvPicPr>
          <p:nvPr userDrawn="1"/>
        </p:nvPicPr>
        <p:blipFill>
          <a:blip r:embed="rId19" cstate="print"/>
          <a:srcRect/>
          <a:stretch>
            <a:fillRect/>
          </a:stretch>
        </p:blipFill>
        <p:spPr bwMode="auto">
          <a:xfrm>
            <a:off x="250825" y="314325"/>
            <a:ext cx="1512888" cy="811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77" r:id="rId13"/>
    <p:sldLayoutId id="2147483676" r:id="rId14"/>
    <p:sldLayoutId id="2147483675" r:id="rId15"/>
    <p:sldLayoutId id="2147483690" r:id="rId16"/>
  </p:sldLayoutIdLst>
  <p:timing>
    <p:tnLst>
      <p:par>
        <p:cTn id="1" dur="indefinite" restart="never" nodeType="tmRoot"/>
      </p:par>
    </p:tnLst>
  </p:timing>
  <p:txStyles>
    <p:titleStyle>
      <a:lvl1pPr algn="l" rtl="0" fontAlgn="base">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p:titleStyle>
    <p:bodyStyle>
      <a:lvl1pPr marL="180975" indent="-180975" algn="l" rtl="0" fontAlgn="base">
        <a:lnSpc>
          <a:spcPts val="2100"/>
        </a:lnSpc>
        <a:spcBef>
          <a:spcPct val="0"/>
        </a:spcBef>
        <a:spcAft>
          <a:spcPct val="0"/>
        </a:spcAft>
        <a:buSzPct val="80000"/>
        <a:buFont typeface="Arial" charset="0"/>
        <a:buChar char="•"/>
        <a:defRPr kern="1200">
          <a:solidFill>
            <a:schemeClr val="tx1"/>
          </a:solidFill>
          <a:latin typeface="Arial" pitchFamily="34" charset="0"/>
          <a:ea typeface="+mn-ea"/>
          <a:cs typeface="Arial" pitchFamily="34" charset="0"/>
        </a:defRPr>
      </a:lvl1pPr>
      <a:lvl2pPr marL="449263" indent="-268288" algn="l" rtl="0" fontAlgn="base">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2pPr>
      <a:lvl3pPr marL="630238" indent="-180975" algn="l" rtl="0" fontAlgn="base">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3pPr>
      <a:lvl4pPr marL="896938" indent="-266700" algn="l" rtl="0" fontAlgn="base">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4pPr>
      <a:lvl5pPr marL="1077913" indent="-180975" algn="l" rtl="0" fontAlgn="base">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portal.shu.ac.uk/faculties/HWB/Images%20for%20use%20on%20open%20day/CITYLIFE-28-COUNTRYSIDE.jpg"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mailto:m.oh@shu.ac.uk" TargetMode="External"/><Relationship Id="rId7" Type="http://schemas.openxmlformats.org/officeDocument/2006/relationships/hyperlink" Target="http://portal.shu.ac.uk/faculties/HWB/Images%20for%20use%20on%20open%20day/CITYLIFE-240-STREETLIFE.jpg" TargetMode="External"/><Relationship Id="rId2" Type="http://schemas.openxmlformats.org/officeDocument/2006/relationships/hyperlink" Target="mailto:h.e.horobin@shu.ac.uk" TargetMode="Externa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hyperlink" Target="http://portal.shu.ac.uk/faculties/HWB/Images%20for%20use%20on%20open%20day/CITYLIFE-246-STREETLIFE.jpg" TargetMode="External"/><Relationship Id="rId4" Type="http://schemas.openxmlformats.org/officeDocument/2006/relationships/hyperlink" Target="mailto:c.cutforth@shu.ac.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5696" y="2132856"/>
            <a:ext cx="6472238" cy="1872208"/>
          </a:xfrm>
        </p:spPr>
        <p:txBody>
          <a:bodyPr/>
          <a:lstStyle/>
          <a:p>
            <a:pPr fontAlgn="auto">
              <a:lnSpc>
                <a:spcPct val="100000"/>
              </a:lnSpc>
              <a:spcAft>
                <a:spcPts val="0"/>
              </a:spcAft>
              <a:buFont typeface="FS Clerkenwell" pitchFamily="50" charset="0"/>
              <a:buNone/>
              <a:defRPr/>
            </a:pPr>
            <a:r>
              <a:rPr lang="en-GB" sz="3600" dirty="0" smtClean="0">
                <a:ea typeface="ＭＳ Ｐゴシック" pitchFamily="34" charset="-128"/>
              </a:rPr>
              <a:t>Responding to the challenges of internationalisation in an environment of change </a:t>
            </a:r>
            <a:endParaRPr sz="3200" dirty="0"/>
          </a:p>
        </p:txBody>
      </p:sp>
      <p:sp>
        <p:nvSpPr>
          <p:cNvPr id="6" name="Text Placeholder 5"/>
          <p:cNvSpPr>
            <a:spLocks noGrp="1"/>
          </p:cNvSpPr>
          <p:nvPr>
            <p:ph type="body" sz="quarter" idx="10"/>
          </p:nvPr>
        </p:nvSpPr>
        <p:spPr>
          <a:xfrm>
            <a:off x="1835696" y="4005064"/>
            <a:ext cx="6480175" cy="1224136"/>
          </a:xfrm>
        </p:spPr>
        <p:txBody>
          <a:bodyPr rtlCol="0">
            <a:noAutofit/>
          </a:bodyPr>
          <a:lstStyle/>
          <a:p>
            <a:pPr eaLnBrk="1" hangingPunct="1">
              <a:lnSpc>
                <a:spcPct val="100000"/>
              </a:lnSpc>
            </a:pPr>
            <a:r>
              <a:rPr lang="en-GB" sz="2400" dirty="0">
                <a:solidFill>
                  <a:srgbClr val="898989"/>
                </a:solidFill>
                <a:ea typeface="ＭＳ Ｐゴシック" pitchFamily="34" charset="-128"/>
              </a:rPr>
              <a:t>Hazel </a:t>
            </a:r>
            <a:r>
              <a:rPr lang="en-GB" sz="2400" dirty="0" smtClean="0">
                <a:solidFill>
                  <a:srgbClr val="898989"/>
                </a:solidFill>
                <a:ea typeface="ＭＳ Ｐゴシック" pitchFamily="34" charset="-128"/>
              </a:rPr>
              <a:t>Horobin</a:t>
            </a:r>
            <a:r>
              <a:rPr lang="en-GB" sz="2400" dirty="0">
                <a:solidFill>
                  <a:srgbClr val="898989"/>
                </a:solidFill>
                <a:ea typeface="ＭＳ Ｐゴシック" pitchFamily="34" charset="-128"/>
              </a:rPr>
              <a:t>, </a:t>
            </a:r>
            <a:r>
              <a:rPr lang="en-GB" sz="2400" dirty="0" err="1">
                <a:solidFill>
                  <a:srgbClr val="898989"/>
                </a:solidFill>
                <a:ea typeface="ＭＳ Ｐゴシック" pitchFamily="34" charset="-128"/>
              </a:rPr>
              <a:t>Miyoung</a:t>
            </a:r>
            <a:r>
              <a:rPr lang="en-GB" sz="2400" dirty="0">
                <a:solidFill>
                  <a:srgbClr val="898989"/>
                </a:solidFill>
                <a:ea typeface="ＭＳ Ｐゴシック" pitchFamily="34" charset="-128"/>
              </a:rPr>
              <a:t> Oh, Chris </a:t>
            </a:r>
            <a:r>
              <a:rPr lang="en-GB" sz="2400" dirty="0" err="1">
                <a:solidFill>
                  <a:srgbClr val="898989"/>
                </a:solidFill>
                <a:ea typeface="ＭＳ Ｐゴシック" pitchFamily="34" charset="-128"/>
              </a:rPr>
              <a:t>Cutforth</a:t>
            </a:r>
            <a:r>
              <a:rPr lang="en-GB" sz="2400" dirty="0">
                <a:solidFill>
                  <a:srgbClr val="898989"/>
                </a:solidFill>
                <a:ea typeface="ＭＳ Ｐゴシック" pitchFamily="34" charset="-128"/>
              </a:rPr>
              <a:t> </a:t>
            </a:r>
          </a:p>
          <a:p>
            <a:pPr eaLnBrk="1" hangingPunct="1">
              <a:lnSpc>
                <a:spcPct val="100000"/>
              </a:lnSpc>
            </a:pPr>
            <a:r>
              <a:rPr lang="en-GB" sz="2400" dirty="0" smtClean="0">
                <a:solidFill>
                  <a:srgbClr val="898989"/>
                </a:solidFill>
                <a:ea typeface="ＭＳ Ｐゴシック" pitchFamily="34" charset="-128"/>
              </a:rPr>
              <a:t>Faculty of Health and Wellbeing</a:t>
            </a:r>
          </a:p>
          <a:p>
            <a:pPr eaLnBrk="1" hangingPunct="1">
              <a:lnSpc>
                <a:spcPct val="100000"/>
              </a:lnSpc>
            </a:pPr>
            <a:r>
              <a:rPr lang="en-GB" sz="2400" dirty="0" smtClean="0">
                <a:solidFill>
                  <a:srgbClr val="898989"/>
                </a:solidFill>
                <a:ea typeface="ＭＳ Ｐゴシック" pitchFamily="34" charset="-128"/>
              </a:rPr>
              <a:t>Department of Sport</a:t>
            </a:r>
            <a:endParaRPr lang="en-GB" sz="2400" dirty="0">
              <a:solidFill>
                <a:srgbClr val="898989"/>
              </a:solidFill>
              <a:ea typeface="ＭＳ Ｐゴシック" pitchFamily="34" charset="-128"/>
            </a:endParaRPr>
          </a:p>
        </p:txBody>
      </p:sp>
      <p:pic>
        <p:nvPicPr>
          <p:cNvPr id="7" name="Picture 4" descr="Sheffield Hallam University"/>
          <p:cNvPicPr>
            <a:picLocks noChangeAspect="1" noChangeArrowheads="1"/>
          </p:cNvPicPr>
          <p:nvPr/>
        </p:nvPicPr>
        <p:blipFill>
          <a:blip r:embed="rId2" cstate="print"/>
          <a:srcRect/>
          <a:stretch>
            <a:fillRect/>
          </a:stretch>
        </p:blipFill>
        <p:spPr bwMode="auto">
          <a:xfrm>
            <a:off x="-324544" y="5296625"/>
            <a:ext cx="10153128" cy="151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6471678" cy="720080"/>
          </a:xfrm>
        </p:spPr>
        <p:txBody>
          <a:bodyPr/>
          <a:lstStyle/>
          <a:p>
            <a:r>
              <a:rPr lang="en-GB" dirty="0" smtClean="0">
                <a:ea typeface="ＭＳ Ｐゴシック" pitchFamily="34" charset="-128"/>
              </a:rPr>
              <a:t>Mixed experiences  </a:t>
            </a:r>
            <a:br>
              <a:rPr lang="en-GB" dirty="0" smtClean="0">
                <a:ea typeface="ＭＳ Ｐゴシック" pitchFamily="34" charset="-128"/>
              </a:rPr>
            </a:br>
            <a:endParaRPr lang="en-GB" dirty="0"/>
          </a:p>
        </p:txBody>
      </p:sp>
      <p:sp>
        <p:nvSpPr>
          <p:cNvPr id="3" name="Content Placeholder 2"/>
          <p:cNvSpPr>
            <a:spLocks noGrp="1"/>
          </p:cNvSpPr>
          <p:nvPr>
            <p:ph idx="1"/>
          </p:nvPr>
        </p:nvSpPr>
        <p:spPr>
          <a:xfrm>
            <a:off x="611560" y="3040385"/>
            <a:ext cx="7675865" cy="2304256"/>
          </a:xfrm>
        </p:spPr>
        <p:txBody>
          <a:bodyPr/>
          <a:lstStyle/>
          <a:p>
            <a:pPr>
              <a:lnSpc>
                <a:spcPct val="100000"/>
              </a:lnSpc>
            </a:pPr>
            <a:r>
              <a:rPr lang="en-GB" sz="2400" dirty="0" smtClean="0">
                <a:ea typeface="ＭＳ Ｐゴシック" pitchFamily="34" charset="-128"/>
              </a:rPr>
              <a:t>EU and North America students tend to have more positive experiences</a:t>
            </a:r>
          </a:p>
          <a:p>
            <a:pPr>
              <a:lnSpc>
                <a:spcPct val="100000"/>
              </a:lnSpc>
            </a:pPr>
            <a:r>
              <a:rPr lang="en-GB" sz="2400" dirty="0" smtClean="0">
                <a:ea typeface="ＭＳ Ｐゴシック" pitchFamily="34" charset="-128"/>
              </a:rPr>
              <a:t>Chinese and other Asian students often experience the biggest challenges  </a:t>
            </a:r>
          </a:p>
          <a:p>
            <a:pPr>
              <a:lnSpc>
                <a:spcPct val="100000"/>
              </a:lnSpc>
            </a:pPr>
            <a:r>
              <a:rPr lang="en-GB" sz="2400" dirty="0" smtClean="0">
                <a:ea typeface="ＭＳ Ｐゴシック" pitchFamily="34" charset="-128"/>
              </a:rPr>
              <a:t>Need to improve the quality and consistency of teaching and academic support for international students</a:t>
            </a:r>
          </a:p>
          <a:p>
            <a:pPr>
              <a:lnSpc>
                <a:spcPct val="100000"/>
              </a:lnSpc>
            </a:pPr>
            <a:r>
              <a:rPr lang="en-GB" sz="2400" dirty="0" smtClean="0">
                <a:ea typeface="ＭＳ Ｐゴシック" pitchFamily="34" charset="-128"/>
              </a:rPr>
              <a:t>Careers and employability provision also needs to improve   </a:t>
            </a:r>
          </a:p>
          <a:p>
            <a:pPr>
              <a:lnSpc>
                <a:spcPct val="100000"/>
              </a:lnSpc>
            </a:pPr>
            <a:r>
              <a:rPr lang="en-GB" sz="2400" dirty="0" smtClean="0">
                <a:ea typeface="ＭＳ Ｐゴシック" pitchFamily="34" charset="-128"/>
              </a:rPr>
              <a:t>'Cultural separation'</a:t>
            </a:r>
          </a:p>
          <a:p>
            <a:endParaRPr lang="en-GB" dirty="0"/>
          </a:p>
        </p:txBody>
      </p:sp>
      <p:sp>
        <p:nvSpPr>
          <p:cNvPr id="4" name="Text Placeholder 3"/>
          <p:cNvSpPr>
            <a:spLocks noGrp="1"/>
          </p:cNvSpPr>
          <p:nvPr>
            <p:ph type="body" sz="quarter" idx="10"/>
          </p:nvPr>
        </p:nvSpPr>
        <p:spPr>
          <a:xfrm>
            <a:off x="539552" y="2132856"/>
            <a:ext cx="6480175" cy="648072"/>
          </a:xfrm>
        </p:spPr>
        <p:txBody>
          <a:bodyPr/>
          <a:lstStyle/>
          <a:p>
            <a:r>
              <a:rPr lang="en-GB" dirty="0">
                <a:ea typeface="ＭＳ Ｐゴシック" pitchFamily="34" charset="-128"/>
              </a:rPr>
              <a:t>Significant differences between cultural groups  and between courses  </a:t>
            </a:r>
          </a:p>
          <a:p>
            <a:endParaRPr lang="en-GB" dirty="0"/>
          </a:p>
        </p:txBody>
      </p:sp>
      <p:pic>
        <p:nvPicPr>
          <p:cNvPr id="5" name="Picture 2"/>
          <p:cNvPicPr>
            <a:picLocks noChangeAspect="1" noChangeArrowheads="1"/>
          </p:cNvPicPr>
          <p:nvPr/>
        </p:nvPicPr>
        <p:blipFill>
          <a:blip r:embed="rId2" cstate="print"/>
          <a:srcRect/>
          <a:stretch>
            <a:fillRect/>
          </a:stretch>
        </p:blipFill>
        <p:spPr bwMode="auto">
          <a:xfrm>
            <a:off x="5940152" y="188640"/>
            <a:ext cx="296316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6471678" cy="720080"/>
          </a:xfrm>
        </p:spPr>
        <p:txBody>
          <a:bodyPr/>
          <a:lstStyle/>
          <a:p>
            <a:r>
              <a:rPr lang="en-GB" dirty="0" smtClean="0"/>
              <a:t>Work in progress</a:t>
            </a:r>
            <a:endParaRPr lang="en-GB" dirty="0"/>
          </a:p>
        </p:txBody>
      </p:sp>
      <p:sp>
        <p:nvSpPr>
          <p:cNvPr id="3" name="Content Placeholder 2"/>
          <p:cNvSpPr>
            <a:spLocks noGrp="1"/>
          </p:cNvSpPr>
          <p:nvPr>
            <p:ph idx="1"/>
          </p:nvPr>
        </p:nvSpPr>
        <p:spPr>
          <a:xfrm>
            <a:off x="611560" y="2348880"/>
            <a:ext cx="7675865" cy="2995761"/>
          </a:xfrm>
        </p:spPr>
        <p:txBody>
          <a:bodyPr/>
          <a:lstStyle/>
          <a:p>
            <a:pPr>
              <a:lnSpc>
                <a:spcPct val="100000"/>
              </a:lnSpc>
            </a:pPr>
            <a:r>
              <a:rPr lang="en-GB" sz="2400" dirty="0" smtClean="0">
                <a:ea typeface="ＭＳ Ｐゴシック" pitchFamily="34" charset="-128"/>
              </a:rPr>
              <a:t>CRM and extended induction (continuous improvement)</a:t>
            </a:r>
          </a:p>
          <a:p>
            <a:pPr>
              <a:lnSpc>
                <a:spcPct val="100000"/>
              </a:lnSpc>
            </a:pPr>
            <a:r>
              <a:rPr lang="en-GB" sz="2400" dirty="0" smtClean="0">
                <a:ea typeface="ＭＳ Ｐゴシック" pitchFamily="34" charset="-128"/>
              </a:rPr>
              <a:t>University services project</a:t>
            </a:r>
          </a:p>
          <a:p>
            <a:pPr>
              <a:lnSpc>
                <a:spcPct val="100000"/>
              </a:lnSpc>
            </a:pPr>
            <a:r>
              <a:rPr lang="en-GB" sz="2400" dirty="0" smtClean="0">
                <a:ea typeface="ＭＳ Ｐゴシック" pitchFamily="34" charset="-128"/>
              </a:rPr>
              <a:t>Time allocations - academic staff</a:t>
            </a:r>
          </a:p>
          <a:p>
            <a:pPr>
              <a:lnSpc>
                <a:spcPct val="100000"/>
              </a:lnSpc>
            </a:pPr>
            <a:r>
              <a:rPr lang="en-GB" sz="2400" dirty="0" smtClean="0">
                <a:ea typeface="ＭＳ Ｐゴシック" pitchFamily="34" charset="-128"/>
              </a:rPr>
              <a:t>Social activities</a:t>
            </a:r>
          </a:p>
          <a:p>
            <a:pPr>
              <a:lnSpc>
                <a:spcPct val="100000"/>
              </a:lnSpc>
            </a:pPr>
            <a:r>
              <a:rPr lang="en-GB" sz="2400" dirty="0" smtClean="0">
                <a:ea typeface="ＭＳ Ｐゴシック" pitchFamily="34" charset="-128"/>
              </a:rPr>
              <a:t>Cultural awareness initiatives</a:t>
            </a:r>
          </a:p>
          <a:p>
            <a:pPr>
              <a:lnSpc>
                <a:spcPct val="100000"/>
              </a:lnSpc>
            </a:pPr>
            <a:r>
              <a:rPr lang="en-GB" sz="2400" dirty="0" smtClean="0">
                <a:ea typeface="ＭＳ Ｐゴシック" pitchFamily="34" charset="-128"/>
              </a:rPr>
              <a:t>Student interactions research</a:t>
            </a:r>
          </a:p>
          <a:p>
            <a:pPr>
              <a:lnSpc>
                <a:spcPct val="100000"/>
              </a:lnSpc>
            </a:pPr>
            <a:r>
              <a:rPr lang="en-GB" sz="2400" dirty="0" smtClean="0">
                <a:ea typeface="ＭＳ Ｐゴシック" pitchFamily="34" charset="-128"/>
              </a:rPr>
              <a:t>Employability research</a:t>
            </a:r>
          </a:p>
          <a:p>
            <a:pPr>
              <a:lnSpc>
                <a:spcPct val="100000"/>
              </a:lnSpc>
            </a:pPr>
            <a:r>
              <a:rPr lang="en-GB" sz="2400" dirty="0" smtClean="0">
                <a:ea typeface="ＭＳ Ｐゴシック" pitchFamily="34" charset="-128"/>
              </a:rPr>
              <a:t>CDA</a:t>
            </a:r>
          </a:p>
          <a:p>
            <a:endParaRPr lang="en-GB" dirty="0"/>
          </a:p>
        </p:txBody>
      </p:sp>
      <p:pic>
        <p:nvPicPr>
          <p:cNvPr id="5" name="Picture 4"/>
          <p:cNvPicPr>
            <a:picLocks noChangeAspect="1" noChangeArrowheads="1"/>
          </p:cNvPicPr>
          <p:nvPr/>
        </p:nvPicPr>
        <p:blipFill>
          <a:blip r:embed="rId2" cstate="print"/>
          <a:srcRect/>
          <a:stretch>
            <a:fillRect/>
          </a:stretch>
        </p:blipFill>
        <p:spPr bwMode="auto">
          <a:xfrm>
            <a:off x="4932040" y="4119956"/>
            <a:ext cx="3816424" cy="2545107"/>
          </a:xfrm>
          <a:prstGeom prst="rect">
            <a:avLst/>
          </a:prstGeom>
          <a:noFill/>
          <a:ln w="9525" algn="ctr">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6471678" cy="720080"/>
          </a:xfrm>
        </p:spPr>
        <p:txBody>
          <a:bodyPr/>
          <a:lstStyle/>
          <a:p>
            <a:r>
              <a:rPr lang="en-GB" dirty="0" smtClean="0"/>
              <a:t>Student interactions research</a:t>
            </a:r>
            <a:endParaRPr lang="en-GB" dirty="0"/>
          </a:p>
        </p:txBody>
      </p:sp>
      <p:sp>
        <p:nvSpPr>
          <p:cNvPr id="3" name="Content Placeholder 2"/>
          <p:cNvSpPr>
            <a:spLocks noGrp="1"/>
          </p:cNvSpPr>
          <p:nvPr>
            <p:ph idx="1"/>
          </p:nvPr>
        </p:nvSpPr>
        <p:spPr>
          <a:xfrm>
            <a:off x="611560" y="2924944"/>
            <a:ext cx="7675865" cy="2419697"/>
          </a:xfrm>
        </p:spPr>
        <p:txBody>
          <a:bodyPr/>
          <a:lstStyle/>
          <a:p>
            <a:pPr>
              <a:lnSpc>
                <a:spcPct val="100000"/>
              </a:lnSpc>
              <a:defRPr/>
            </a:pPr>
            <a:r>
              <a:rPr lang="en-GB" sz="2400" dirty="0" smtClean="0">
                <a:solidFill>
                  <a:prstClr val="black"/>
                </a:solidFill>
                <a:ea typeface="ＭＳ Ｐゴシック" pitchFamily="34" charset="-128"/>
              </a:rPr>
              <a:t>1. Cultural assumptions and/or preconceptions  - do they exist? </a:t>
            </a:r>
          </a:p>
          <a:p>
            <a:pPr>
              <a:lnSpc>
                <a:spcPct val="100000"/>
              </a:lnSpc>
              <a:defRPr/>
            </a:pPr>
            <a:r>
              <a:rPr lang="en-GB" sz="2400" dirty="0" smtClean="0">
                <a:solidFill>
                  <a:prstClr val="black"/>
                </a:solidFill>
                <a:ea typeface="ＭＳ Ｐゴシック" pitchFamily="34" charset="-128"/>
              </a:rPr>
              <a:t>2. Varying integration between home and international students </a:t>
            </a:r>
          </a:p>
          <a:p>
            <a:pPr>
              <a:lnSpc>
                <a:spcPct val="100000"/>
              </a:lnSpc>
              <a:defRPr/>
            </a:pPr>
            <a:r>
              <a:rPr lang="en-GB" sz="2400" dirty="0" smtClean="0">
                <a:solidFill>
                  <a:prstClr val="black"/>
                </a:solidFill>
                <a:ea typeface="ＭＳ Ｐゴシック" pitchFamily="34" charset="-128"/>
              </a:rPr>
              <a:t>3. The need to develop of intercultural skills for staff and students</a:t>
            </a:r>
          </a:p>
          <a:p>
            <a:endParaRPr lang="en-GB" dirty="0"/>
          </a:p>
        </p:txBody>
      </p:sp>
      <p:sp>
        <p:nvSpPr>
          <p:cNvPr id="4" name="Text Placeholder 3"/>
          <p:cNvSpPr>
            <a:spLocks noGrp="1"/>
          </p:cNvSpPr>
          <p:nvPr>
            <p:ph type="body" sz="quarter" idx="10"/>
          </p:nvPr>
        </p:nvSpPr>
        <p:spPr>
          <a:xfrm>
            <a:off x="683569" y="2175181"/>
            <a:ext cx="7605644" cy="648072"/>
          </a:xfrm>
        </p:spPr>
        <p:txBody>
          <a:bodyPr/>
          <a:lstStyle/>
          <a:p>
            <a:r>
              <a:rPr lang="en-GB" dirty="0">
                <a:solidFill>
                  <a:prstClr val="black"/>
                </a:solidFill>
                <a:ea typeface="ＭＳ Ｐゴシック" pitchFamily="34" charset="-128"/>
              </a:rPr>
              <a:t>Student interactions in the formal learning environment </a:t>
            </a:r>
            <a:endParaRPr lang="en-GB" dirty="0"/>
          </a:p>
        </p:txBody>
      </p:sp>
      <p:pic>
        <p:nvPicPr>
          <p:cNvPr id="5" name="Picture 4" descr="Students in the Atrium at Sheffield Hallam University"/>
          <p:cNvPicPr>
            <a:picLocks noChangeAspect="1" noChangeArrowheads="1"/>
          </p:cNvPicPr>
          <p:nvPr/>
        </p:nvPicPr>
        <p:blipFill>
          <a:blip r:embed="rId2" cstate="print"/>
          <a:srcRect/>
          <a:stretch>
            <a:fillRect/>
          </a:stretch>
        </p:blipFill>
        <p:spPr bwMode="auto">
          <a:xfrm>
            <a:off x="-180528" y="5329238"/>
            <a:ext cx="9937104" cy="152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6471678" cy="720080"/>
          </a:xfrm>
        </p:spPr>
        <p:txBody>
          <a:bodyPr/>
          <a:lstStyle/>
          <a:p>
            <a:r>
              <a:rPr lang="en-GB" dirty="0" smtClean="0">
                <a:ea typeface="ＭＳ Ｐゴシック" pitchFamily="34" charset="-128"/>
              </a:rPr>
              <a:t>MSc Sport Business Management course</a:t>
            </a:r>
            <a:br>
              <a:rPr lang="en-GB" dirty="0" smtClean="0">
                <a:ea typeface="ＭＳ Ｐゴシック" pitchFamily="34" charset="-128"/>
              </a:rPr>
            </a:br>
            <a:endParaRPr lang="en-GB" dirty="0"/>
          </a:p>
        </p:txBody>
      </p:sp>
      <p:sp>
        <p:nvSpPr>
          <p:cNvPr id="3" name="Content Placeholder 2"/>
          <p:cNvSpPr>
            <a:spLocks noGrp="1"/>
          </p:cNvSpPr>
          <p:nvPr>
            <p:ph idx="1"/>
          </p:nvPr>
        </p:nvSpPr>
        <p:spPr>
          <a:xfrm>
            <a:off x="539552" y="2924944"/>
            <a:ext cx="7776144" cy="2376264"/>
          </a:xfrm>
        </p:spPr>
        <p:txBody>
          <a:bodyPr/>
          <a:lstStyle/>
          <a:p>
            <a:pPr>
              <a:lnSpc>
                <a:spcPct val="100000"/>
              </a:lnSpc>
            </a:pPr>
            <a:r>
              <a:rPr lang="en-GB" sz="2400" dirty="0" smtClean="0">
                <a:ea typeface="ＭＳ Ｐゴシック" pitchFamily="34" charset="-128"/>
              </a:rPr>
              <a:t>Diverse student cohort</a:t>
            </a:r>
          </a:p>
          <a:p>
            <a:pPr>
              <a:lnSpc>
                <a:spcPct val="100000"/>
              </a:lnSpc>
            </a:pPr>
            <a:r>
              <a:rPr lang="en-GB" sz="2400" dirty="0" smtClean="0">
                <a:ea typeface="ＭＳ Ｐゴシック" pitchFamily="34" charset="-128"/>
              </a:rPr>
              <a:t>- classroom observations</a:t>
            </a:r>
            <a:br>
              <a:rPr lang="en-GB" sz="2400" dirty="0" smtClean="0">
                <a:ea typeface="ＭＳ Ｐゴシック" pitchFamily="34" charset="-128"/>
              </a:rPr>
            </a:br>
            <a:r>
              <a:rPr lang="en-GB" sz="2400" dirty="0" smtClean="0">
                <a:ea typeface="ＭＳ Ｐゴシック" pitchFamily="34" charset="-128"/>
              </a:rPr>
              <a:t>- listening</a:t>
            </a:r>
            <a:br>
              <a:rPr lang="en-GB" sz="2400" dirty="0" smtClean="0">
                <a:ea typeface="ＭＳ Ｐゴシック" pitchFamily="34" charset="-128"/>
              </a:rPr>
            </a:br>
            <a:r>
              <a:rPr lang="en-GB" sz="2400" dirty="0" smtClean="0">
                <a:ea typeface="ＭＳ Ｐゴシック" pitchFamily="34" charset="-128"/>
              </a:rPr>
              <a:t>- field notes</a:t>
            </a:r>
            <a:br>
              <a:rPr lang="en-GB" sz="2400" dirty="0" smtClean="0">
                <a:ea typeface="ＭＳ Ｐゴシック" pitchFamily="34" charset="-128"/>
              </a:rPr>
            </a:br>
            <a:r>
              <a:rPr lang="en-GB" sz="2400" dirty="0" smtClean="0">
                <a:ea typeface="ＭＳ Ｐゴシック" pitchFamily="34" charset="-128"/>
              </a:rPr>
              <a:t>- informal follow up interviews (clarification) </a:t>
            </a:r>
          </a:p>
          <a:p>
            <a:pPr>
              <a:lnSpc>
                <a:spcPct val="100000"/>
              </a:lnSpc>
            </a:pPr>
            <a:endParaRPr lang="en-GB" sz="2400" dirty="0"/>
          </a:p>
        </p:txBody>
      </p:sp>
      <p:sp>
        <p:nvSpPr>
          <p:cNvPr id="4" name="Text Placeholder 3"/>
          <p:cNvSpPr>
            <a:spLocks noGrp="1"/>
          </p:cNvSpPr>
          <p:nvPr>
            <p:ph type="body" sz="quarter" idx="10"/>
          </p:nvPr>
        </p:nvSpPr>
        <p:spPr>
          <a:xfrm>
            <a:off x="539552" y="2060848"/>
            <a:ext cx="7749661" cy="762405"/>
          </a:xfrm>
        </p:spPr>
        <p:txBody>
          <a:bodyPr/>
          <a:lstStyle/>
          <a:p>
            <a:r>
              <a:rPr lang="en-GB" dirty="0">
                <a:ea typeface="ＭＳ Ｐゴシック" pitchFamily="34" charset="-128"/>
              </a:rPr>
              <a:t>Ethnographic approach over 2 semesters</a:t>
            </a:r>
            <a:endParaRPr lang="en-GB" dirty="0"/>
          </a:p>
        </p:txBody>
      </p:sp>
      <p:pic>
        <p:nvPicPr>
          <p:cNvPr id="5" name="Picture 4"/>
          <p:cNvPicPr>
            <a:picLocks noChangeAspect="1" noChangeArrowheads="1"/>
          </p:cNvPicPr>
          <p:nvPr/>
        </p:nvPicPr>
        <p:blipFill>
          <a:blip r:embed="rId2" cstate="print"/>
          <a:srcRect/>
          <a:stretch>
            <a:fillRect/>
          </a:stretch>
        </p:blipFill>
        <p:spPr bwMode="auto">
          <a:xfrm>
            <a:off x="0" y="5229200"/>
            <a:ext cx="9144000" cy="1628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6471678" cy="720080"/>
          </a:xfrm>
        </p:spPr>
        <p:txBody>
          <a:bodyPr/>
          <a:lstStyle/>
          <a:p>
            <a:r>
              <a:rPr lang="en-GB" dirty="0" smtClean="0"/>
              <a:t>Results</a:t>
            </a:r>
            <a:endParaRPr lang="en-GB" dirty="0"/>
          </a:p>
        </p:txBody>
      </p:sp>
      <p:sp>
        <p:nvSpPr>
          <p:cNvPr id="3" name="Content Placeholder 2"/>
          <p:cNvSpPr>
            <a:spLocks noGrp="1"/>
          </p:cNvSpPr>
          <p:nvPr>
            <p:ph idx="1"/>
          </p:nvPr>
        </p:nvSpPr>
        <p:spPr>
          <a:xfrm>
            <a:off x="683568" y="3068960"/>
            <a:ext cx="7603857" cy="3096344"/>
          </a:xfrm>
        </p:spPr>
        <p:txBody>
          <a:bodyPr/>
          <a:lstStyle/>
          <a:p>
            <a:pPr>
              <a:lnSpc>
                <a:spcPct val="100000"/>
              </a:lnSpc>
            </a:pPr>
            <a:r>
              <a:rPr lang="en-GB" sz="2400" dirty="0" smtClean="0">
                <a:ea typeface="ＭＳ Ｐゴシック" pitchFamily="34" charset="-128"/>
              </a:rPr>
              <a:t>Chinese students sitting together away from other students</a:t>
            </a:r>
          </a:p>
          <a:p>
            <a:pPr>
              <a:lnSpc>
                <a:spcPct val="100000"/>
              </a:lnSpc>
            </a:pPr>
            <a:r>
              <a:rPr lang="en-GB" sz="2400" dirty="0" smtClean="0">
                <a:ea typeface="ＭＳ Ｐゴシック" pitchFamily="34" charset="-128"/>
              </a:rPr>
              <a:t>Chinese students remaining quiet and passive in sessions</a:t>
            </a:r>
          </a:p>
          <a:p>
            <a:pPr>
              <a:lnSpc>
                <a:spcPct val="100000"/>
              </a:lnSpc>
            </a:pPr>
            <a:r>
              <a:rPr lang="en-GB" sz="2400" dirty="0" smtClean="0">
                <a:ea typeface="ＭＳ Ｐゴシック" pitchFamily="34" charset="-128"/>
              </a:rPr>
              <a:t>Cultural and linguistic sensitivity</a:t>
            </a:r>
          </a:p>
          <a:p>
            <a:pPr>
              <a:lnSpc>
                <a:spcPct val="100000"/>
              </a:lnSpc>
            </a:pPr>
            <a:r>
              <a:rPr lang="en-GB" sz="2400" dirty="0" smtClean="0">
                <a:ea typeface="ＭＳ Ｐゴシック" pitchFamily="34" charset="-128"/>
              </a:rPr>
              <a:t>differences</a:t>
            </a:r>
          </a:p>
          <a:p>
            <a:pPr>
              <a:lnSpc>
                <a:spcPct val="100000"/>
              </a:lnSpc>
            </a:pPr>
            <a:r>
              <a:rPr lang="en-GB" sz="2400" dirty="0" smtClean="0">
                <a:ea typeface="ＭＳ Ｐゴシック" pitchFamily="34" charset="-128"/>
              </a:rPr>
              <a:t>Non diverse lecture materials</a:t>
            </a:r>
          </a:p>
          <a:p>
            <a:endParaRPr lang="en-GB" dirty="0"/>
          </a:p>
        </p:txBody>
      </p:sp>
      <p:sp>
        <p:nvSpPr>
          <p:cNvPr id="4" name="Text Placeholder 3"/>
          <p:cNvSpPr>
            <a:spLocks noGrp="1"/>
          </p:cNvSpPr>
          <p:nvPr>
            <p:ph type="body" sz="quarter" idx="10"/>
          </p:nvPr>
        </p:nvSpPr>
        <p:spPr>
          <a:xfrm>
            <a:off x="611560" y="2204864"/>
            <a:ext cx="6480175" cy="648072"/>
          </a:xfrm>
        </p:spPr>
        <p:txBody>
          <a:bodyPr/>
          <a:lstStyle/>
          <a:p>
            <a:r>
              <a:rPr lang="en-GB" dirty="0" smtClean="0">
                <a:ea typeface="ＭＳ Ｐゴシック" pitchFamily="34" charset="-128"/>
              </a:rPr>
              <a:t>The need for professional </a:t>
            </a:r>
            <a:r>
              <a:rPr lang="en-GB" dirty="0">
                <a:ea typeface="ＭＳ Ｐゴシック" pitchFamily="34" charset="-128"/>
              </a:rPr>
              <a:t>practice improvements</a:t>
            </a:r>
          </a:p>
          <a:p>
            <a:endParaRPr lang="en-GB" dirty="0"/>
          </a:p>
        </p:txBody>
      </p:sp>
      <p:pic>
        <p:nvPicPr>
          <p:cNvPr id="5" name="Picture 9" descr="owen"/>
          <p:cNvPicPr>
            <a:picLocks noChangeAspect="1" noChangeArrowheads="1"/>
          </p:cNvPicPr>
          <p:nvPr/>
        </p:nvPicPr>
        <p:blipFill>
          <a:blip r:embed="rId2" cstate="print"/>
          <a:srcRect/>
          <a:stretch>
            <a:fillRect/>
          </a:stretch>
        </p:blipFill>
        <p:spPr bwMode="auto">
          <a:xfrm>
            <a:off x="5436096" y="4221114"/>
            <a:ext cx="3458220" cy="230591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6471678" cy="720080"/>
          </a:xfrm>
        </p:spPr>
        <p:txBody>
          <a:bodyPr/>
          <a:lstStyle/>
          <a:p>
            <a:r>
              <a:rPr lang="en-GB" dirty="0" smtClean="0"/>
              <a:t>Acting on the findings</a:t>
            </a:r>
            <a:endParaRPr lang="en-GB" dirty="0"/>
          </a:p>
        </p:txBody>
      </p:sp>
      <p:sp>
        <p:nvSpPr>
          <p:cNvPr id="3" name="Content Placeholder 2"/>
          <p:cNvSpPr>
            <a:spLocks noGrp="1"/>
          </p:cNvSpPr>
          <p:nvPr>
            <p:ph idx="1"/>
          </p:nvPr>
        </p:nvSpPr>
        <p:spPr>
          <a:xfrm>
            <a:off x="395536" y="3040385"/>
            <a:ext cx="7891889" cy="2304256"/>
          </a:xfrm>
        </p:spPr>
        <p:txBody>
          <a:bodyPr/>
          <a:lstStyle/>
          <a:p>
            <a:pPr>
              <a:lnSpc>
                <a:spcPct val="100000"/>
              </a:lnSpc>
            </a:pPr>
            <a:r>
              <a:rPr lang="en-GB" sz="2400" dirty="0" smtClean="0">
                <a:ea typeface="ＭＳ Ｐゴシック" pitchFamily="34" charset="-128"/>
              </a:rPr>
              <a:t>Briefing sessions - sharing the findings</a:t>
            </a:r>
          </a:p>
          <a:p>
            <a:pPr>
              <a:lnSpc>
                <a:spcPct val="100000"/>
              </a:lnSpc>
            </a:pPr>
            <a:r>
              <a:rPr lang="en-GB" sz="2400" dirty="0" smtClean="0">
                <a:ea typeface="ＭＳ Ｐゴシック" pitchFamily="34" charset="-128"/>
              </a:rPr>
              <a:t>Advice, guidance and support - verbal and written</a:t>
            </a:r>
          </a:p>
          <a:p>
            <a:pPr>
              <a:lnSpc>
                <a:spcPct val="100000"/>
              </a:lnSpc>
            </a:pPr>
            <a:r>
              <a:rPr lang="en-GB" sz="2400" dirty="0" smtClean="0">
                <a:ea typeface="ＭＳ Ｐゴシック" pitchFamily="34" charset="-128"/>
              </a:rPr>
              <a:t>Course team action plan</a:t>
            </a:r>
          </a:p>
          <a:p>
            <a:endParaRPr lang="en-GB" dirty="0"/>
          </a:p>
        </p:txBody>
      </p:sp>
      <p:sp>
        <p:nvSpPr>
          <p:cNvPr id="4" name="Text Placeholder 3"/>
          <p:cNvSpPr>
            <a:spLocks noGrp="1"/>
          </p:cNvSpPr>
          <p:nvPr>
            <p:ph type="body" sz="quarter" idx="10"/>
          </p:nvPr>
        </p:nvSpPr>
        <p:spPr>
          <a:xfrm>
            <a:off x="467544" y="2132856"/>
            <a:ext cx="6480175" cy="648072"/>
          </a:xfrm>
        </p:spPr>
        <p:txBody>
          <a:bodyPr/>
          <a:lstStyle/>
          <a:p>
            <a:r>
              <a:rPr lang="en-GB" dirty="0">
                <a:ea typeface="ＭＳ Ｐゴシック" pitchFamily="34" charset="-128"/>
              </a:rPr>
              <a:t>O</a:t>
            </a:r>
            <a:r>
              <a:rPr lang="en-GB" dirty="0" smtClean="0">
                <a:ea typeface="ＭＳ Ｐゴシック" pitchFamily="34" charset="-128"/>
              </a:rPr>
              <a:t>utcomes reviewed and monitored</a:t>
            </a:r>
            <a:endParaRPr lang="en-GB" dirty="0">
              <a:ea typeface="ＭＳ Ｐゴシック" pitchFamily="34" charset="-128"/>
            </a:endParaRPr>
          </a:p>
          <a:p>
            <a:endParaRPr lang="en-GB" dirty="0"/>
          </a:p>
        </p:txBody>
      </p:sp>
      <p:pic>
        <p:nvPicPr>
          <p:cNvPr id="5" name="Picture 4" descr="Swimmer seen from underwater"/>
          <p:cNvPicPr>
            <a:picLocks noChangeAspect="1" noChangeArrowheads="1"/>
          </p:cNvPicPr>
          <p:nvPr/>
        </p:nvPicPr>
        <p:blipFill>
          <a:blip r:embed="rId2" cstate="print"/>
          <a:srcRect/>
          <a:stretch>
            <a:fillRect/>
          </a:stretch>
        </p:blipFill>
        <p:spPr bwMode="auto">
          <a:xfrm>
            <a:off x="-180528" y="5346700"/>
            <a:ext cx="10009112" cy="1511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6471678" cy="720080"/>
          </a:xfrm>
        </p:spPr>
        <p:txBody>
          <a:bodyPr/>
          <a:lstStyle/>
          <a:p>
            <a:r>
              <a:rPr lang="en-GB" dirty="0" smtClean="0"/>
              <a:t>Opportunities and challenges </a:t>
            </a:r>
            <a:endParaRPr lang="en-GB" dirty="0"/>
          </a:p>
        </p:txBody>
      </p:sp>
      <p:sp>
        <p:nvSpPr>
          <p:cNvPr id="3" name="Content Placeholder 2"/>
          <p:cNvSpPr>
            <a:spLocks noGrp="1"/>
          </p:cNvSpPr>
          <p:nvPr>
            <p:ph idx="1"/>
          </p:nvPr>
        </p:nvSpPr>
        <p:spPr>
          <a:xfrm>
            <a:off x="467544" y="2348880"/>
            <a:ext cx="7819881" cy="3816424"/>
          </a:xfrm>
        </p:spPr>
        <p:txBody>
          <a:bodyPr/>
          <a:lstStyle/>
          <a:p>
            <a:pPr>
              <a:lnSpc>
                <a:spcPct val="100000"/>
              </a:lnSpc>
            </a:pPr>
            <a:r>
              <a:rPr lang="en-GB" sz="2400" dirty="0" smtClean="0">
                <a:ea typeface="ＭＳ Ｐゴシック" pitchFamily="34" charset="-128"/>
              </a:rPr>
              <a:t>The development of teaching assistant roles</a:t>
            </a:r>
          </a:p>
          <a:p>
            <a:pPr>
              <a:lnSpc>
                <a:spcPct val="100000"/>
              </a:lnSpc>
            </a:pPr>
            <a:r>
              <a:rPr lang="en-GB" sz="2400" dirty="0" smtClean="0">
                <a:ea typeface="ＭＳ Ｐゴシック" pitchFamily="34" charset="-128"/>
              </a:rPr>
              <a:t>Student and staff exchange (Erasmus)</a:t>
            </a:r>
          </a:p>
          <a:p>
            <a:pPr>
              <a:lnSpc>
                <a:spcPct val="100000"/>
              </a:lnSpc>
            </a:pPr>
            <a:r>
              <a:rPr lang="en-GB" sz="2400" dirty="0" smtClean="0">
                <a:ea typeface="ＭＳ Ｐゴシック" pitchFamily="34" charset="-128"/>
              </a:rPr>
              <a:t>Professional development</a:t>
            </a:r>
          </a:p>
          <a:p>
            <a:pPr>
              <a:lnSpc>
                <a:spcPct val="100000"/>
              </a:lnSpc>
            </a:pPr>
            <a:r>
              <a:rPr lang="en-GB" sz="2400" dirty="0" smtClean="0">
                <a:ea typeface="ＭＳ Ｐゴシック" pitchFamily="34" charset="-128"/>
              </a:rPr>
              <a:t>CDA</a:t>
            </a:r>
          </a:p>
          <a:p>
            <a:pPr>
              <a:lnSpc>
                <a:spcPct val="100000"/>
              </a:lnSpc>
            </a:pPr>
            <a:r>
              <a:rPr lang="en-GB" sz="2400" dirty="0" smtClean="0">
                <a:ea typeface="ＭＳ Ｐゴシック" pitchFamily="34" charset="-128"/>
              </a:rPr>
              <a:t>Professionally </a:t>
            </a:r>
          </a:p>
          <a:p>
            <a:pPr lvl="1">
              <a:lnSpc>
                <a:spcPct val="100000"/>
              </a:lnSpc>
              <a:buFont typeface="Arial" pitchFamily="34" charset="0"/>
              <a:buChar char="•"/>
            </a:pPr>
            <a:r>
              <a:rPr lang="en-GB" altLang="ja-JP" sz="2400" dirty="0" smtClean="0">
                <a:ea typeface="ＭＳ Ｐゴシック" pitchFamily="34" charset="-128"/>
              </a:rPr>
              <a:t> Winning hearts and minds</a:t>
            </a:r>
          </a:p>
          <a:p>
            <a:pPr lvl="1">
              <a:lnSpc>
                <a:spcPct val="100000"/>
              </a:lnSpc>
              <a:buFont typeface="Arial" pitchFamily="34" charset="0"/>
              <a:buChar char="•"/>
            </a:pPr>
            <a:r>
              <a:rPr lang="en-GB" sz="2400" dirty="0" smtClean="0">
                <a:ea typeface="ＭＳ Ｐゴシック" pitchFamily="34" charset="-128"/>
              </a:rPr>
              <a:t> Securing the right balance</a:t>
            </a:r>
          </a:p>
          <a:p>
            <a:pPr lvl="1">
              <a:lnSpc>
                <a:spcPct val="100000"/>
              </a:lnSpc>
              <a:buFont typeface="Arial" pitchFamily="34" charset="0"/>
              <a:buChar char="•"/>
            </a:pPr>
            <a:r>
              <a:rPr lang="en-GB" sz="2400" dirty="0" smtClean="0">
                <a:ea typeface="ＭＳ Ｐゴシック" pitchFamily="34" charset="-128"/>
              </a:rPr>
              <a:t> Resources</a:t>
            </a:r>
          </a:p>
          <a:p>
            <a:pPr lvl="1">
              <a:lnSpc>
                <a:spcPct val="100000"/>
              </a:lnSpc>
              <a:buFont typeface="Arial" pitchFamily="34" charset="0"/>
              <a:buChar char="•"/>
            </a:pPr>
            <a:r>
              <a:rPr lang="en-GB" sz="2400" dirty="0" smtClean="0">
                <a:ea typeface="ＭＳ Ｐゴシック" pitchFamily="34" charset="-128"/>
              </a:rPr>
              <a:t> Strategic leadership and support</a:t>
            </a:r>
          </a:p>
          <a:p>
            <a:endParaRPr lang="en-GB" dirty="0" smtClean="0">
              <a:ea typeface="ＭＳ Ｐゴシック" pitchFamily="34" charset="-128"/>
            </a:endParaRPr>
          </a:p>
          <a:p>
            <a:endParaRPr lang="en-GB" dirty="0"/>
          </a:p>
        </p:txBody>
      </p:sp>
      <p:pic>
        <p:nvPicPr>
          <p:cNvPr id="5" name="Picture 11" descr="http://portal.shu.ac.uk/faculties/HWB/Images%20for%20use%20on%20open%20day/_w/CITYLIFE-28-COUNTRYSIDE_jpg.jpg">
            <a:hlinkClick r:id="rId2"/>
          </p:cNvPr>
          <p:cNvPicPr>
            <a:picLocks noChangeAspect="1" noChangeArrowheads="1"/>
          </p:cNvPicPr>
          <p:nvPr/>
        </p:nvPicPr>
        <p:blipFill>
          <a:blip r:embed="rId3" cstate="print"/>
          <a:srcRect/>
          <a:stretch>
            <a:fillRect/>
          </a:stretch>
        </p:blipFill>
        <p:spPr bwMode="auto">
          <a:xfrm>
            <a:off x="6372200" y="260648"/>
            <a:ext cx="2589212" cy="20716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44824"/>
            <a:ext cx="3744416" cy="3312367"/>
          </a:xfrm>
        </p:spPr>
        <p:txBody>
          <a:bodyPr/>
          <a:lstStyle/>
          <a:p>
            <a:pPr marL="0" indent="0">
              <a:lnSpc>
                <a:spcPct val="100000"/>
              </a:lnSpc>
            </a:pPr>
            <a:r>
              <a:rPr lang="en-GB" dirty="0" smtClean="0">
                <a:ea typeface="ＭＳ Ｐゴシック" pitchFamily="34" charset="-128"/>
              </a:rPr>
              <a:t/>
            </a:r>
            <a:br>
              <a:rPr lang="en-GB" dirty="0" smtClean="0">
                <a:ea typeface="ＭＳ Ｐゴシック" pitchFamily="34" charset="-128"/>
              </a:rPr>
            </a:br>
            <a:r>
              <a:rPr lang="en-GB" sz="2400" dirty="0" smtClean="0">
                <a:ea typeface="ＭＳ Ｐゴシック" pitchFamily="34" charset="-128"/>
              </a:rPr>
              <a:t>Hazel </a:t>
            </a:r>
            <a:br>
              <a:rPr lang="en-GB" sz="2400" dirty="0" smtClean="0">
                <a:ea typeface="ＭＳ Ｐゴシック" pitchFamily="34" charset="-128"/>
              </a:rPr>
            </a:br>
            <a:r>
              <a:rPr lang="en-GB" sz="2400" dirty="0" smtClean="0">
                <a:ea typeface="ＭＳ Ｐゴシック" pitchFamily="34" charset="-128"/>
                <a:hlinkClick r:id="rId2"/>
              </a:rPr>
              <a:t>h.e.horobin@shu.ac.uk</a:t>
            </a:r>
            <a:r>
              <a:rPr lang="en-GB" sz="2400" dirty="0" smtClean="0">
                <a:ea typeface="ＭＳ Ｐゴシック" pitchFamily="34" charset="-128"/>
              </a:rPr>
              <a:t/>
            </a:r>
            <a:br>
              <a:rPr lang="en-GB" sz="2400" dirty="0" smtClean="0">
                <a:ea typeface="ＭＳ Ｐゴシック" pitchFamily="34" charset="-128"/>
              </a:rPr>
            </a:br>
            <a:r>
              <a:rPr lang="en-GB" sz="2400" dirty="0" smtClean="0">
                <a:ea typeface="ＭＳ Ｐゴシック" pitchFamily="34" charset="-128"/>
              </a:rPr>
              <a:t/>
            </a:r>
            <a:br>
              <a:rPr lang="en-GB" sz="2400" dirty="0" smtClean="0">
                <a:ea typeface="ＭＳ Ｐゴシック" pitchFamily="34" charset="-128"/>
              </a:rPr>
            </a:br>
            <a:r>
              <a:rPr lang="en-GB" sz="2400" dirty="0" err="1" smtClean="0">
                <a:ea typeface="ＭＳ Ｐゴシック" pitchFamily="34" charset="-128"/>
              </a:rPr>
              <a:t>Miyoung</a:t>
            </a:r>
            <a:r>
              <a:rPr lang="en-GB" sz="2400" dirty="0" smtClean="0">
                <a:ea typeface="ＭＳ Ｐゴシック" pitchFamily="34" charset="-128"/>
              </a:rPr>
              <a:t> </a:t>
            </a:r>
            <a:br>
              <a:rPr lang="en-GB" sz="2400" dirty="0" smtClean="0">
                <a:ea typeface="ＭＳ Ｐゴシック" pitchFamily="34" charset="-128"/>
              </a:rPr>
            </a:br>
            <a:r>
              <a:rPr lang="en-GB" sz="2400" dirty="0" smtClean="0">
                <a:ea typeface="ＭＳ Ｐゴシック" pitchFamily="34" charset="-128"/>
                <a:hlinkClick r:id="rId3"/>
              </a:rPr>
              <a:t>m.oh@shu.ac.uk</a:t>
            </a:r>
            <a:r>
              <a:rPr lang="en-GB" sz="2400" dirty="0" smtClean="0">
                <a:ea typeface="ＭＳ Ｐゴシック" pitchFamily="34" charset="-128"/>
              </a:rPr>
              <a:t/>
            </a:r>
            <a:br>
              <a:rPr lang="en-GB" sz="2400" dirty="0" smtClean="0">
                <a:ea typeface="ＭＳ Ｐゴシック" pitchFamily="34" charset="-128"/>
              </a:rPr>
            </a:br>
            <a:r>
              <a:rPr lang="en-GB" sz="2400" dirty="0" smtClean="0">
                <a:ea typeface="ＭＳ Ｐゴシック" pitchFamily="34" charset="-128"/>
              </a:rPr>
              <a:t/>
            </a:r>
            <a:br>
              <a:rPr lang="en-GB" sz="2400" dirty="0" smtClean="0">
                <a:ea typeface="ＭＳ Ｐゴシック" pitchFamily="34" charset="-128"/>
              </a:rPr>
            </a:br>
            <a:r>
              <a:rPr lang="en-GB" sz="2400" dirty="0" smtClean="0">
                <a:ea typeface="ＭＳ Ｐゴシック" pitchFamily="34" charset="-128"/>
              </a:rPr>
              <a:t>Chris </a:t>
            </a:r>
            <a:br>
              <a:rPr lang="en-GB" sz="2400" dirty="0" smtClean="0">
                <a:ea typeface="ＭＳ Ｐゴシック" pitchFamily="34" charset="-128"/>
              </a:rPr>
            </a:br>
            <a:r>
              <a:rPr lang="en-GB" sz="2400" dirty="0" smtClean="0">
                <a:ea typeface="ＭＳ Ｐゴシック" pitchFamily="34" charset="-128"/>
                <a:hlinkClick r:id="rId4"/>
              </a:rPr>
              <a:t>c.cutforth@shu.ac.uk</a:t>
            </a:r>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
            </a:r>
            <a:br>
              <a:rPr lang="en-GB" dirty="0" smtClean="0">
                <a:ea typeface="ＭＳ Ｐゴシック" pitchFamily="34" charset="-128"/>
              </a:rPr>
            </a:br>
            <a:endParaRPr lang="en-GB" dirty="0" smtClean="0">
              <a:ea typeface="ＭＳ Ｐゴシック" pitchFamily="34" charset="-128"/>
            </a:endParaRPr>
          </a:p>
        </p:txBody>
      </p:sp>
      <p:pic>
        <p:nvPicPr>
          <p:cNvPr id="9" name="Picture 2" descr="http://portal.shu.ac.uk/faculties/HWB/Images%20for%20use%20on%20open%20day/_w/CITYLIFE-246-STREETLIFE_jpg.jpg">
            <a:hlinkClick r:id="rId5"/>
          </p:cNvPr>
          <p:cNvPicPr>
            <a:picLocks noGrp="1" noChangeAspect="1" noChangeArrowheads="1"/>
          </p:cNvPicPr>
          <p:nvPr>
            <p:ph type="pic" sz="quarter" idx="11"/>
          </p:nvPr>
        </p:nvPicPr>
        <p:blipFill>
          <a:blip r:embed="rId6" cstate="print"/>
          <a:srcRect l="8954" r="8954"/>
          <a:stretch>
            <a:fillRect/>
          </a:stretch>
        </p:blipFill>
        <p:spPr/>
      </p:pic>
      <p:pic>
        <p:nvPicPr>
          <p:cNvPr id="10" name="Picture 4" descr="http://portal.shu.ac.uk/faculties/HWB/Images%20for%20use%20on%20open%20day/_w/CITYLIFE-240-STREETLIFE_jpg.jpg">
            <a:hlinkClick r:id="rId7"/>
          </p:cNvPr>
          <p:cNvPicPr>
            <a:picLocks noChangeAspect="1" noChangeArrowheads="1"/>
          </p:cNvPicPr>
          <p:nvPr/>
        </p:nvPicPr>
        <p:blipFill>
          <a:blip r:embed="rId8" cstate="print"/>
          <a:srcRect/>
          <a:stretch>
            <a:fillRect/>
          </a:stretch>
        </p:blipFill>
        <p:spPr bwMode="auto">
          <a:xfrm>
            <a:off x="4932041" y="3501008"/>
            <a:ext cx="3960439" cy="2520280"/>
          </a:xfrm>
          <a:prstGeom prst="rect">
            <a:avLst/>
          </a:prstGeom>
          <a:noFill/>
          <a:ln w="9525">
            <a:noFill/>
            <a:miter lim="800000"/>
            <a:headEnd/>
            <a:tailEnd/>
          </a:ln>
        </p:spPr>
      </p:pic>
      <p:sp>
        <p:nvSpPr>
          <p:cNvPr id="11" name="Picture Placeholder 10"/>
          <p:cNvSpPr>
            <a:spLocks noGrp="1"/>
          </p:cNvSpPr>
          <p:nvPr>
            <p:ph type="pic" sz="quarter" idx="12"/>
          </p:nvPr>
        </p:nvSpPr>
        <p:spPr/>
      </p:sp>
      <p:sp>
        <p:nvSpPr>
          <p:cNvPr id="12" name="Picture Placeholder 11"/>
          <p:cNvSpPr>
            <a:spLocks noGrp="1"/>
          </p:cNvSpPr>
          <p:nvPr>
            <p:ph type="pic" sz="quarter" idx="13"/>
          </p:nvPr>
        </p:nvSpPr>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a:t>
            </a:r>
            <a:endParaRPr lang="en-GB" dirty="0"/>
          </a:p>
        </p:txBody>
      </p:sp>
      <p:sp>
        <p:nvSpPr>
          <p:cNvPr id="4" name="Text Placeholder 3"/>
          <p:cNvSpPr>
            <a:spLocks noGrp="1"/>
          </p:cNvSpPr>
          <p:nvPr>
            <p:ph type="body" sz="quarter" idx="10"/>
          </p:nvPr>
        </p:nvSpPr>
        <p:spPr/>
        <p:txBody>
          <a:bodyPr/>
          <a:lstStyle/>
          <a:p>
            <a:r>
              <a:rPr lang="en-GB" dirty="0" smtClean="0"/>
              <a:t>Questions? </a:t>
            </a:r>
            <a:endParaRPr lang="en-GB" dirty="0"/>
          </a:p>
        </p:txBody>
      </p:sp>
      <p:pic>
        <p:nvPicPr>
          <p:cNvPr id="6" name="Picture 20" descr="SHUbanner-skyline"/>
          <p:cNvPicPr>
            <a:picLocks noGrp="1" noChangeAspect="1" noChangeArrowheads="1"/>
          </p:cNvPicPr>
          <p:nvPr>
            <p:ph idx="1"/>
          </p:nvPr>
        </p:nvPicPr>
        <p:blipFill>
          <a:blip r:embed="rId2" cstate="print"/>
          <a:srcRect/>
          <a:stretch>
            <a:fillRect/>
          </a:stretch>
        </p:blipFill>
        <p:spPr bwMode="auto">
          <a:xfrm>
            <a:off x="-324544" y="3861048"/>
            <a:ext cx="10369152"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9552" y="1412776"/>
            <a:ext cx="4896545" cy="3456384"/>
          </a:xfrm>
        </p:spPr>
        <p:txBody>
          <a:bodyPr rtlCol="0">
            <a:noAutofit/>
          </a:bodyPr>
          <a:lstStyle/>
          <a:p>
            <a:pPr>
              <a:lnSpc>
                <a:spcPct val="100000"/>
              </a:lnSpc>
            </a:pPr>
            <a:r>
              <a:rPr lang="en-GB" sz="3200" i="0" dirty="0" smtClean="0">
                <a:solidFill>
                  <a:srgbClr val="73074C"/>
                </a:solidFill>
                <a:ea typeface="ＭＳ Ｐゴシック" pitchFamily="34" charset="-128"/>
              </a:rPr>
              <a:t>Outline:</a:t>
            </a:r>
          </a:p>
          <a:p>
            <a:pPr>
              <a:lnSpc>
                <a:spcPct val="100000"/>
              </a:lnSpc>
            </a:pPr>
            <a:r>
              <a:rPr lang="en-GB" sz="3200" i="0" dirty="0" smtClean="0">
                <a:solidFill>
                  <a:srgbClr val="000000"/>
                </a:solidFill>
                <a:ea typeface="ＭＳ Ｐゴシック" pitchFamily="34" charset="-128"/>
              </a:rPr>
              <a:t>University context</a:t>
            </a:r>
          </a:p>
          <a:p>
            <a:pPr>
              <a:lnSpc>
                <a:spcPct val="100000"/>
              </a:lnSpc>
            </a:pPr>
            <a:r>
              <a:rPr lang="en-GB" sz="3200" i="0" dirty="0" smtClean="0">
                <a:solidFill>
                  <a:srgbClr val="000000"/>
                </a:solidFill>
                <a:ea typeface="ＭＳ Ｐゴシック" pitchFamily="34" charset="-128"/>
              </a:rPr>
              <a:t>Faculty </a:t>
            </a:r>
            <a:r>
              <a:rPr lang="en-GB" sz="3200" i="0" dirty="0">
                <a:solidFill>
                  <a:srgbClr val="000000"/>
                </a:solidFill>
                <a:ea typeface="ＭＳ Ｐゴシック" pitchFamily="34" charset="-128"/>
              </a:rPr>
              <a:t>context and approach</a:t>
            </a:r>
          </a:p>
          <a:p>
            <a:pPr>
              <a:lnSpc>
                <a:spcPct val="100000"/>
              </a:lnSpc>
            </a:pPr>
            <a:r>
              <a:rPr lang="en-GB" sz="3200" i="0" dirty="0">
                <a:solidFill>
                  <a:srgbClr val="000000"/>
                </a:solidFill>
                <a:ea typeface="ＭＳ Ｐゴシック" pitchFamily="34" charset="-128"/>
              </a:rPr>
              <a:t>Case </a:t>
            </a:r>
            <a:r>
              <a:rPr lang="en-GB" sz="3200" i="0" dirty="0" smtClean="0">
                <a:solidFill>
                  <a:srgbClr val="000000"/>
                </a:solidFill>
                <a:ea typeface="ＭＳ Ｐゴシック" pitchFamily="34" charset="-128"/>
              </a:rPr>
              <a:t>study</a:t>
            </a:r>
            <a:endParaRPr lang="en-GB" sz="3200" i="0" dirty="0">
              <a:solidFill>
                <a:srgbClr val="000000"/>
              </a:solidFill>
              <a:ea typeface="ＭＳ Ｐゴシック" pitchFamily="34" charset="-128"/>
            </a:endParaRPr>
          </a:p>
          <a:p>
            <a:pPr>
              <a:lnSpc>
                <a:spcPct val="100000"/>
              </a:lnSpc>
            </a:pPr>
            <a:r>
              <a:rPr lang="en-GB" sz="3200" i="0" dirty="0">
                <a:solidFill>
                  <a:srgbClr val="000000"/>
                </a:solidFill>
                <a:ea typeface="ＭＳ Ｐゴシック" pitchFamily="34" charset="-128"/>
              </a:rPr>
              <a:t>Summary</a:t>
            </a:r>
          </a:p>
          <a:p>
            <a:pPr>
              <a:lnSpc>
                <a:spcPct val="100000"/>
              </a:lnSpc>
            </a:pPr>
            <a:r>
              <a:rPr lang="en-GB" sz="3200" i="0" dirty="0">
                <a:solidFill>
                  <a:srgbClr val="000000"/>
                </a:solidFill>
                <a:ea typeface="ＭＳ Ｐゴシック" pitchFamily="34" charset="-128"/>
              </a:rPr>
              <a:t>Questions &amp; discussion</a:t>
            </a:r>
          </a:p>
          <a:p>
            <a:pPr fontAlgn="auto">
              <a:spcBef>
                <a:spcPts val="0"/>
              </a:spcBef>
              <a:spcAft>
                <a:spcPts val="0"/>
              </a:spcAft>
              <a:buFont typeface="Arial" pitchFamily="34" charset="0"/>
              <a:buNone/>
              <a:defRPr/>
            </a:pPr>
            <a:endParaRPr lang="en-GB" dirty="0"/>
          </a:p>
        </p:txBody>
      </p:sp>
      <p:sp>
        <p:nvSpPr>
          <p:cNvPr id="8" name="Picture Placeholder 7"/>
          <p:cNvSpPr>
            <a:spLocks noGrp="1"/>
          </p:cNvSpPr>
          <p:nvPr>
            <p:ph type="pic" sz="quarter" idx="11"/>
          </p:nvPr>
        </p:nvSpPr>
        <p:spPr>
          <a:xfrm>
            <a:off x="0" y="6237312"/>
            <a:ext cx="9144000" cy="620688"/>
          </a:xfrm>
        </p:spPr>
      </p:sp>
      <p:pic>
        <p:nvPicPr>
          <p:cNvPr id="9" name="Picture 2"/>
          <p:cNvPicPr>
            <a:picLocks noChangeAspect="1" noChangeArrowheads="1"/>
          </p:cNvPicPr>
          <p:nvPr/>
        </p:nvPicPr>
        <p:blipFill>
          <a:blip r:embed="rId3" cstate="print"/>
          <a:srcRect/>
          <a:stretch>
            <a:fillRect/>
          </a:stretch>
        </p:blipFill>
        <p:spPr>
          <a:xfrm>
            <a:off x="5796136" y="1052736"/>
            <a:ext cx="2828925" cy="1884362"/>
          </a:xfrm>
          <a:prstGeom prst="rect">
            <a:avLst/>
          </a:prstGeom>
          <a:noFill/>
        </p:spPr>
      </p:pic>
      <p:pic>
        <p:nvPicPr>
          <p:cNvPr id="10" name="Picture 6" descr="0a cycle"/>
          <p:cNvPicPr>
            <a:picLocks noChangeAspect="1" noChangeArrowheads="1"/>
          </p:cNvPicPr>
          <p:nvPr/>
        </p:nvPicPr>
        <p:blipFill>
          <a:blip r:embed="rId4" cstate="print"/>
          <a:srcRect/>
          <a:stretch>
            <a:fillRect/>
          </a:stretch>
        </p:blipFill>
        <p:spPr bwMode="auto">
          <a:xfrm>
            <a:off x="5724128" y="3284984"/>
            <a:ext cx="2952328" cy="2139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9552" y="1196752"/>
            <a:ext cx="5040560" cy="4752528"/>
          </a:xfrm>
        </p:spPr>
        <p:txBody>
          <a:bodyPr rtlCol="0">
            <a:noAutofit/>
          </a:bodyPr>
          <a:lstStyle/>
          <a:p>
            <a:pPr>
              <a:lnSpc>
                <a:spcPct val="100000"/>
              </a:lnSpc>
            </a:pPr>
            <a:r>
              <a:rPr lang="en-GB" sz="2800" i="0" dirty="0" smtClean="0">
                <a:solidFill>
                  <a:srgbClr val="73074C"/>
                </a:solidFill>
                <a:ea typeface="ＭＳ Ｐゴシック" pitchFamily="34" charset="-128"/>
              </a:rPr>
              <a:t>Fast Facts:</a:t>
            </a:r>
          </a:p>
          <a:p>
            <a:pPr>
              <a:lnSpc>
                <a:spcPct val="100000"/>
              </a:lnSpc>
              <a:buFont typeface="Arial" pitchFamily="34" charset="0"/>
              <a:buChar char="•"/>
            </a:pPr>
            <a:r>
              <a:rPr lang="en-GB" sz="2800" i="0" dirty="0" smtClean="0">
                <a:solidFill>
                  <a:schemeClr val="tx1"/>
                </a:solidFill>
                <a:ea typeface="ＭＳ Ｐゴシック" pitchFamily="34" charset="-128"/>
              </a:rPr>
              <a:t> </a:t>
            </a:r>
            <a:r>
              <a:rPr lang="en-GB" sz="2400" i="0" dirty="0" smtClean="0">
                <a:solidFill>
                  <a:schemeClr val="tx1"/>
                </a:solidFill>
                <a:ea typeface="ＭＳ Ｐゴシック" pitchFamily="34" charset="-128"/>
              </a:rPr>
              <a:t>3rd Largest in the UK - over 37,000 students, 17% pay international student fees</a:t>
            </a:r>
          </a:p>
          <a:p>
            <a:pPr>
              <a:lnSpc>
                <a:spcPct val="100000"/>
              </a:lnSpc>
              <a:buFont typeface="Arial" pitchFamily="34" charset="0"/>
              <a:buChar char="•"/>
            </a:pPr>
            <a:r>
              <a:rPr lang="en-GB" sz="2400" i="0" dirty="0">
                <a:solidFill>
                  <a:schemeClr val="tx1"/>
                </a:solidFill>
                <a:ea typeface="ＭＳ Ｐゴシック" pitchFamily="34" charset="-128"/>
              </a:rPr>
              <a:t> </a:t>
            </a:r>
            <a:r>
              <a:rPr lang="en-GB" sz="2400" i="0" dirty="0" smtClean="0">
                <a:solidFill>
                  <a:schemeClr val="tx1"/>
                </a:solidFill>
                <a:ea typeface="ＭＳ Ｐゴシック" pitchFamily="34" charset="-128"/>
              </a:rPr>
              <a:t>Recruitment areas dominated by Malaysia, China and India</a:t>
            </a:r>
          </a:p>
          <a:p>
            <a:pPr>
              <a:lnSpc>
                <a:spcPct val="100000"/>
              </a:lnSpc>
              <a:buFont typeface="Arial" pitchFamily="34" charset="0"/>
              <a:buChar char="•"/>
            </a:pPr>
            <a:r>
              <a:rPr lang="en-GB" sz="2400" i="0" dirty="0" smtClean="0">
                <a:solidFill>
                  <a:schemeClr val="tx1"/>
                </a:solidFill>
                <a:ea typeface="ＭＳ Ｐゴシック" pitchFamily="34" charset="-128"/>
              </a:rPr>
              <a:t> </a:t>
            </a:r>
            <a:r>
              <a:rPr lang="en-GB" sz="2400" i="0" dirty="0">
                <a:solidFill>
                  <a:schemeClr val="tx1"/>
                </a:solidFill>
                <a:ea typeface="ＭＳ Ｐゴシック" pitchFamily="34" charset="-128"/>
              </a:rPr>
              <a:t>Strong employability </a:t>
            </a:r>
            <a:r>
              <a:rPr lang="en-GB" sz="2400" i="0" dirty="0" smtClean="0">
                <a:solidFill>
                  <a:schemeClr val="tx1"/>
                </a:solidFill>
                <a:ea typeface="ＭＳ Ｐゴシック" pitchFamily="34" charset="-128"/>
              </a:rPr>
              <a:t>focus</a:t>
            </a:r>
          </a:p>
          <a:p>
            <a:pPr>
              <a:lnSpc>
                <a:spcPct val="100000"/>
              </a:lnSpc>
              <a:buFont typeface="Arial" pitchFamily="34" charset="0"/>
              <a:buChar char="•"/>
            </a:pPr>
            <a:r>
              <a:rPr lang="en-GB" sz="2400" i="0" dirty="0">
                <a:solidFill>
                  <a:schemeClr val="tx1"/>
                </a:solidFill>
                <a:ea typeface="ＭＳ Ｐゴシック" pitchFamily="34" charset="-128"/>
              </a:rPr>
              <a:t> </a:t>
            </a:r>
            <a:r>
              <a:rPr lang="en-GB" sz="2400" i="0" dirty="0" smtClean="0">
                <a:solidFill>
                  <a:schemeClr val="tx1"/>
                </a:solidFill>
                <a:ea typeface="ＭＳ Ｐゴシック" pitchFamily="34" charset="-128"/>
              </a:rPr>
              <a:t>Middle </a:t>
            </a:r>
            <a:r>
              <a:rPr lang="en-GB" sz="2400" i="0" dirty="0">
                <a:solidFill>
                  <a:schemeClr val="tx1"/>
                </a:solidFill>
                <a:ea typeface="ＭＳ Ｐゴシック" pitchFamily="34" charset="-128"/>
              </a:rPr>
              <a:t>ranking University</a:t>
            </a:r>
          </a:p>
          <a:p>
            <a:pPr>
              <a:lnSpc>
                <a:spcPct val="100000"/>
              </a:lnSpc>
              <a:buFont typeface="Arial" pitchFamily="34" charset="0"/>
              <a:buChar char="•"/>
            </a:pPr>
            <a:r>
              <a:rPr lang="en-GB" sz="2400" i="0" dirty="0" smtClean="0">
                <a:solidFill>
                  <a:schemeClr val="tx1"/>
                </a:solidFill>
                <a:ea typeface="ＭＳ Ｐゴシック" pitchFamily="34" charset="-128"/>
              </a:rPr>
              <a:t> Strong </a:t>
            </a:r>
            <a:r>
              <a:rPr lang="en-GB" sz="2400" i="0" dirty="0">
                <a:solidFill>
                  <a:schemeClr val="tx1"/>
                </a:solidFill>
                <a:ea typeface="ＭＳ Ｐゴシック" pitchFamily="34" charset="-128"/>
              </a:rPr>
              <a:t>sports brand (Academy</a:t>
            </a:r>
            <a:r>
              <a:rPr lang="en-GB" sz="2400" i="0" dirty="0" smtClean="0">
                <a:solidFill>
                  <a:schemeClr val="tx1"/>
                </a:solidFill>
                <a:ea typeface="ＭＳ Ｐゴシック" pitchFamily="34" charset="-128"/>
              </a:rPr>
              <a:t>)</a:t>
            </a:r>
          </a:p>
          <a:p>
            <a:pPr>
              <a:lnSpc>
                <a:spcPct val="100000"/>
              </a:lnSpc>
              <a:buFont typeface="Arial" pitchFamily="34" charset="0"/>
              <a:buChar char="•"/>
            </a:pPr>
            <a:r>
              <a:rPr lang="en-GB" sz="2400" i="0" dirty="0">
                <a:solidFill>
                  <a:schemeClr val="tx1"/>
                </a:solidFill>
                <a:ea typeface="ＭＳ Ｐゴシック" pitchFamily="34" charset="-128"/>
              </a:rPr>
              <a:t> </a:t>
            </a:r>
            <a:r>
              <a:rPr lang="en-GB" sz="2400" i="0" dirty="0" smtClean="0">
                <a:solidFill>
                  <a:schemeClr val="tx1"/>
                </a:solidFill>
                <a:ea typeface="ＭＳ Ｐゴシック" pitchFamily="34" charset="-128"/>
              </a:rPr>
              <a:t>3 research centres, 2008 </a:t>
            </a:r>
            <a:r>
              <a:rPr lang="en-GB" sz="2400" i="0" dirty="0" smtClean="0">
                <a:solidFill>
                  <a:schemeClr val="tx1"/>
                </a:solidFill>
                <a:ea typeface="SimSun" pitchFamily="2" charset="-122"/>
              </a:rPr>
              <a:t>RAE </a:t>
            </a:r>
            <a:r>
              <a:rPr lang="en-GB" sz="2400" i="0" dirty="0">
                <a:solidFill>
                  <a:schemeClr val="tx1"/>
                </a:solidFill>
                <a:ea typeface="SimSun" pitchFamily="2" charset="-122"/>
              </a:rPr>
              <a:t>4th in UK for </a:t>
            </a:r>
            <a:r>
              <a:rPr lang="en-GB" sz="2400" i="0" dirty="0" smtClean="0">
                <a:solidFill>
                  <a:schemeClr val="tx1"/>
                </a:solidFill>
                <a:ea typeface="SimSun" pitchFamily="2" charset="-122"/>
              </a:rPr>
              <a:t>sports </a:t>
            </a:r>
            <a:r>
              <a:rPr lang="en-GB" sz="2400" i="0" dirty="0">
                <a:solidFill>
                  <a:schemeClr val="tx1"/>
                </a:solidFill>
                <a:ea typeface="SimSun" pitchFamily="2" charset="-122"/>
              </a:rPr>
              <a:t>related </a:t>
            </a:r>
            <a:r>
              <a:rPr lang="en-GB" sz="2400" i="0" dirty="0" smtClean="0">
                <a:solidFill>
                  <a:schemeClr val="tx1"/>
                </a:solidFill>
                <a:ea typeface="SimSun" pitchFamily="2" charset="-122"/>
              </a:rPr>
              <a:t>research </a:t>
            </a:r>
            <a:endParaRPr lang="en-GB" sz="2400" i="0" dirty="0">
              <a:solidFill>
                <a:schemeClr val="tx1"/>
              </a:solidFill>
              <a:ea typeface="ＭＳ Ｐゴシック" pitchFamily="34" charset="-128"/>
            </a:endParaRPr>
          </a:p>
          <a:p>
            <a:pPr fontAlgn="auto">
              <a:spcBef>
                <a:spcPts val="0"/>
              </a:spcBef>
              <a:spcAft>
                <a:spcPts val="0"/>
              </a:spcAft>
              <a:buFont typeface="Arial" pitchFamily="34" charset="0"/>
              <a:buNone/>
              <a:defRPr/>
            </a:pPr>
            <a:endParaRPr lang="en-GB" dirty="0"/>
          </a:p>
        </p:txBody>
      </p:sp>
      <p:sp>
        <p:nvSpPr>
          <p:cNvPr id="8" name="Picture Placeholder 7"/>
          <p:cNvSpPr>
            <a:spLocks noGrp="1"/>
          </p:cNvSpPr>
          <p:nvPr>
            <p:ph type="pic" sz="quarter" idx="11"/>
          </p:nvPr>
        </p:nvSpPr>
        <p:spPr>
          <a:xfrm>
            <a:off x="0" y="6237312"/>
            <a:ext cx="9144000" cy="620688"/>
          </a:xfrm>
        </p:spPr>
      </p:sp>
      <p:pic>
        <p:nvPicPr>
          <p:cNvPr id="10" name="Picture 2"/>
          <p:cNvPicPr>
            <a:picLocks noChangeAspect="1" noChangeArrowheads="1"/>
          </p:cNvPicPr>
          <p:nvPr/>
        </p:nvPicPr>
        <p:blipFill>
          <a:blip r:embed="rId3" cstate="print"/>
          <a:srcRect/>
          <a:stretch>
            <a:fillRect/>
          </a:stretch>
        </p:blipFill>
        <p:spPr bwMode="auto">
          <a:xfrm>
            <a:off x="5940152" y="3645024"/>
            <a:ext cx="2663825" cy="1847850"/>
          </a:xfrm>
          <a:prstGeom prst="rect">
            <a:avLst/>
          </a:prstGeom>
          <a:noFill/>
          <a:ln w="9525">
            <a:noFill/>
            <a:miter lim="800000"/>
            <a:headEnd/>
            <a:tailEnd/>
          </a:ln>
          <a:effectLst/>
        </p:spPr>
      </p:pic>
      <p:pic>
        <p:nvPicPr>
          <p:cNvPr id="11" name="Picture 6" descr="Movement tranny 26"/>
          <p:cNvPicPr>
            <a:picLocks noChangeAspect="1" noChangeArrowheads="1"/>
          </p:cNvPicPr>
          <p:nvPr/>
        </p:nvPicPr>
        <p:blipFill>
          <a:blip r:embed="rId4" cstate="print"/>
          <a:srcRect/>
          <a:stretch>
            <a:fillRect/>
          </a:stretch>
        </p:blipFill>
        <p:spPr>
          <a:xfrm>
            <a:off x="5868144" y="980728"/>
            <a:ext cx="2736304" cy="23762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6471678" cy="720080"/>
          </a:xfrm>
        </p:spPr>
        <p:txBody>
          <a:bodyPr/>
          <a:lstStyle/>
          <a:p>
            <a:r>
              <a:rPr lang="en-GB" dirty="0" smtClean="0"/>
              <a:t>Conditions for change</a:t>
            </a:r>
            <a:endParaRPr lang="en-GB" dirty="0"/>
          </a:p>
        </p:txBody>
      </p:sp>
      <p:sp>
        <p:nvSpPr>
          <p:cNvPr id="3" name="Content Placeholder 2"/>
          <p:cNvSpPr>
            <a:spLocks noGrp="1"/>
          </p:cNvSpPr>
          <p:nvPr>
            <p:ph idx="1"/>
          </p:nvPr>
        </p:nvSpPr>
        <p:spPr>
          <a:xfrm>
            <a:off x="395536" y="2924944"/>
            <a:ext cx="7891889" cy="2419697"/>
          </a:xfrm>
        </p:spPr>
        <p:txBody>
          <a:bodyPr/>
          <a:lstStyle/>
          <a:p>
            <a:pPr>
              <a:lnSpc>
                <a:spcPct val="100000"/>
              </a:lnSpc>
              <a:buFont typeface="Arial" pitchFamily="34" charset="0"/>
              <a:buChar char="•"/>
            </a:pPr>
            <a:r>
              <a:rPr lang="en-GB" dirty="0" smtClean="0"/>
              <a:t> </a:t>
            </a:r>
            <a:r>
              <a:rPr lang="en-GB" sz="2400" dirty="0" smtClean="0"/>
              <a:t>The main recruitment area for the Faculty is India - impact of the PSWV</a:t>
            </a:r>
          </a:p>
          <a:p>
            <a:pPr>
              <a:lnSpc>
                <a:spcPct val="100000"/>
              </a:lnSpc>
              <a:buFont typeface="Arial" pitchFamily="34" charset="0"/>
              <a:buChar char="•"/>
            </a:pPr>
            <a:r>
              <a:rPr lang="en-GB" sz="2400" dirty="0" smtClean="0"/>
              <a:t> Each department is different  and the largest recruiters are bioscience and health these dominate the Faculty activity</a:t>
            </a:r>
          </a:p>
          <a:p>
            <a:pPr>
              <a:lnSpc>
                <a:spcPct val="100000"/>
              </a:lnSpc>
              <a:buFont typeface="Arial" pitchFamily="34" charset="0"/>
              <a:buChar char="•"/>
            </a:pPr>
            <a:r>
              <a:rPr lang="en-GB" sz="2400" dirty="0" smtClean="0"/>
              <a:t> University strategy</a:t>
            </a:r>
          </a:p>
          <a:p>
            <a:endParaRPr lang="en-GB" dirty="0"/>
          </a:p>
        </p:txBody>
      </p:sp>
      <p:sp>
        <p:nvSpPr>
          <p:cNvPr id="4" name="Text Placeholder 3"/>
          <p:cNvSpPr>
            <a:spLocks noGrp="1"/>
          </p:cNvSpPr>
          <p:nvPr>
            <p:ph type="body" sz="quarter" idx="10"/>
          </p:nvPr>
        </p:nvSpPr>
        <p:spPr>
          <a:xfrm>
            <a:off x="395536" y="2132856"/>
            <a:ext cx="7848872" cy="618389"/>
          </a:xfrm>
        </p:spPr>
        <p:txBody>
          <a:bodyPr/>
          <a:lstStyle/>
          <a:p>
            <a:r>
              <a:rPr lang="en-GB" dirty="0" smtClean="0"/>
              <a:t>Contexts for the University and for the Faculty</a:t>
            </a:r>
            <a:endParaRPr lang="en-GB" dirty="0"/>
          </a:p>
        </p:txBody>
      </p:sp>
      <p:pic>
        <p:nvPicPr>
          <p:cNvPr id="5" name="Picture 7" descr="Students running sports hall"/>
          <p:cNvPicPr>
            <a:picLocks noChangeAspect="1" noChangeArrowheads="1"/>
          </p:cNvPicPr>
          <p:nvPr/>
        </p:nvPicPr>
        <p:blipFill>
          <a:blip r:embed="rId2" cstate="print"/>
          <a:srcRect/>
          <a:stretch>
            <a:fillRect/>
          </a:stretch>
        </p:blipFill>
        <p:spPr bwMode="auto">
          <a:xfrm>
            <a:off x="5580112" y="4509120"/>
            <a:ext cx="3239715" cy="204705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7813952" cy="720080"/>
          </a:xfrm>
        </p:spPr>
        <p:txBody>
          <a:bodyPr/>
          <a:lstStyle/>
          <a:p>
            <a:r>
              <a:rPr lang="en-GB" dirty="0" smtClean="0"/>
              <a:t>The University International Strategy </a:t>
            </a:r>
            <a:endParaRPr lang="en-GB" dirty="0"/>
          </a:p>
        </p:txBody>
      </p:sp>
      <p:sp>
        <p:nvSpPr>
          <p:cNvPr id="3" name="Content Placeholder 2"/>
          <p:cNvSpPr>
            <a:spLocks noGrp="1"/>
          </p:cNvSpPr>
          <p:nvPr>
            <p:ph idx="1"/>
          </p:nvPr>
        </p:nvSpPr>
        <p:spPr>
          <a:xfrm>
            <a:off x="467544" y="2276872"/>
            <a:ext cx="7819881" cy="4248472"/>
          </a:xfrm>
        </p:spPr>
        <p:txBody>
          <a:bodyPr/>
          <a:lstStyle/>
          <a:p>
            <a:r>
              <a:rPr lang="en-GB" sz="2400" dirty="0" smtClean="0"/>
              <a:t> at least 15% of SHU's FT students from outside the UK with at least 12% of SHU's income generated by international activity by 2014 </a:t>
            </a:r>
          </a:p>
          <a:p>
            <a:r>
              <a:rPr lang="en-GB" sz="2400" dirty="0" smtClean="0"/>
              <a:t> a strong SHU presence and brand position in a number of strategic international locations </a:t>
            </a:r>
          </a:p>
          <a:p>
            <a:r>
              <a:rPr lang="en-GB" sz="2400" dirty="0" smtClean="0"/>
              <a:t> a differentiated, educationally strong and demand-responsive offer for the international market </a:t>
            </a:r>
          </a:p>
          <a:p>
            <a:r>
              <a:rPr lang="en-GB" sz="2400" dirty="0" smtClean="0"/>
              <a:t> international success driven through strong mutually beneficial partnerships and collaborations </a:t>
            </a:r>
          </a:p>
          <a:p>
            <a:pPr>
              <a:buNone/>
            </a:pPr>
            <a:r>
              <a:rPr lang="en-GB" sz="2400" b="1" dirty="0" smtClean="0"/>
              <a:t>and </a:t>
            </a:r>
          </a:p>
          <a:p>
            <a:r>
              <a:rPr lang="en-GB" sz="2400" dirty="0" smtClean="0"/>
              <a:t> globally aware and engaged SHU students and staff </a:t>
            </a:r>
          </a:p>
          <a:p>
            <a:endParaRPr lang="en-GB" dirty="0"/>
          </a:p>
        </p:txBody>
      </p:sp>
      <p:pic>
        <p:nvPicPr>
          <p:cNvPr id="5" name="Picture 4" descr="Prospective students on an open day at Sheffield Hallam University"/>
          <p:cNvPicPr>
            <a:picLocks noChangeAspect="1" noChangeArrowheads="1"/>
          </p:cNvPicPr>
          <p:nvPr/>
        </p:nvPicPr>
        <p:blipFill>
          <a:blip r:embed="rId3" cstate="print"/>
          <a:srcRect/>
          <a:stretch>
            <a:fillRect/>
          </a:stretch>
        </p:blipFill>
        <p:spPr bwMode="auto">
          <a:xfrm>
            <a:off x="-180528" y="5445224"/>
            <a:ext cx="9937104" cy="1588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7741944" cy="720080"/>
          </a:xfrm>
        </p:spPr>
        <p:txBody>
          <a:bodyPr/>
          <a:lstStyle/>
          <a:p>
            <a:r>
              <a:rPr lang="en-GB" dirty="0" smtClean="0"/>
              <a:t>The emerging University strategy</a:t>
            </a:r>
            <a:endParaRPr lang="en-GB" dirty="0"/>
          </a:p>
        </p:txBody>
      </p:sp>
      <p:sp>
        <p:nvSpPr>
          <p:cNvPr id="3" name="Content Placeholder 2"/>
          <p:cNvSpPr>
            <a:spLocks noGrp="1"/>
          </p:cNvSpPr>
          <p:nvPr>
            <p:ph idx="1"/>
          </p:nvPr>
        </p:nvSpPr>
        <p:spPr>
          <a:xfrm>
            <a:off x="539552" y="2132856"/>
            <a:ext cx="7747873" cy="4392488"/>
          </a:xfrm>
        </p:spPr>
        <p:txBody>
          <a:bodyPr/>
          <a:lstStyle/>
          <a:p>
            <a:r>
              <a:rPr lang="en-GB" sz="2000" dirty="0" smtClean="0">
                <a:ea typeface="ＭＳ Ｐゴシック" pitchFamily="34" charset="-128"/>
              </a:rPr>
              <a:t>All students will benefit from an outstanding international student experience</a:t>
            </a:r>
          </a:p>
          <a:p>
            <a:endParaRPr lang="en-GB" sz="2000" dirty="0" smtClean="0">
              <a:ea typeface="ＭＳ Ｐゴシック" pitchFamily="34" charset="-128"/>
            </a:endParaRPr>
          </a:p>
          <a:p>
            <a:r>
              <a:rPr lang="en-GB" sz="2000" dirty="0" smtClean="0">
                <a:ea typeface="ＭＳ Ｐゴシック" pitchFamily="34" charset="-128"/>
              </a:rPr>
              <a:t>Our international outlook, activities and network will be key characteristics of Sheffield Hallam; we will be "international by default"</a:t>
            </a:r>
          </a:p>
          <a:p>
            <a:endParaRPr lang="en-GB" sz="2000" dirty="0" smtClean="0">
              <a:ea typeface="ＭＳ Ｐゴシック" pitchFamily="34" charset="-128"/>
            </a:endParaRPr>
          </a:p>
          <a:p>
            <a:r>
              <a:rPr lang="en-GB" sz="2000" dirty="0" smtClean="0">
                <a:ea typeface="ＭＳ Ｐゴシック" pitchFamily="34" charset="-128"/>
              </a:rPr>
              <a:t>The curriculum will  explore the global and international  perspectives  of the discipline and we aim to train the global managers of the future. Staff will have professional development to support the internationalisation of the curriculum  and international students will have learning and language support to enable their full participation in university life  </a:t>
            </a:r>
          </a:p>
          <a:p>
            <a:endParaRPr lang="en-GB" sz="2000" dirty="0" smtClean="0">
              <a:ea typeface="ＭＳ Ｐゴシック" pitchFamily="34" charset="-128"/>
            </a:endParaRPr>
          </a:p>
          <a:p>
            <a:r>
              <a:rPr lang="en-GB" sz="2000" dirty="0" smtClean="0">
                <a:ea typeface="ＭＳ Ｐゴシック" pitchFamily="34" charset="-128"/>
              </a:rPr>
              <a:t>We will celebrate the international research activities we are engaged in and develop international alumni</a:t>
            </a:r>
            <a:endParaRPr lang="en-GB" dirty="0" smtClean="0">
              <a:ea typeface="ＭＳ Ｐゴシック" pitchFamily="34" charset="-128"/>
            </a:endParaRPr>
          </a:p>
          <a:p>
            <a:endParaRPr lang="en-GB" dirty="0"/>
          </a:p>
        </p:txBody>
      </p:sp>
      <p:pic>
        <p:nvPicPr>
          <p:cNvPr id="6" name="Picture 2"/>
          <p:cNvPicPr>
            <a:picLocks noChangeAspect="1" noChangeArrowheads="1"/>
          </p:cNvPicPr>
          <p:nvPr/>
        </p:nvPicPr>
        <p:blipFill>
          <a:blip r:embed="rId2" cstate="print"/>
          <a:srcRect/>
          <a:stretch>
            <a:fillRect/>
          </a:stretch>
        </p:blipFill>
        <p:spPr>
          <a:xfrm>
            <a:off x="6156176" y="332656"/>
            <a:ext cx="2556602" cy="16561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6471678" cy="432048"/>
          </a:xfrm>
        </p:spPr>
        <p:txBody>
          <a:bodyPr/>
          <a:lstStyle/>
          <a:p>
            <a:r>
              <a:rPr lang="en-GB" dirty="0" smtClean="0"/>
              <a:t>Faculty structure </a:t>
            </a:r>
            <a:endParaRPr lang="en-GB" dirty="0"/>
          </a:p>
        </p:txBody>
      </p:sp>
      <p:sp>
        <p:nvSpPr>
          <p:cNvPr id="3" name="Content Placeholder 2"/>
          <p:cNvSpPr>
            <a:spLocks noGrp="1"/>
          </p:cNvSpPr>
          <p:nvPr>
            <p:ph idx="1"/>
          </p:nvPr>
        </p:nvSpPr>
        <p:spPr>
          <a:xfrm>
            <a:off x="683568" y="2708921"/>
            <a:ext cx="7603857" cy="2635720"/>
          </a:xfrm>
        </p:spPr>
        <p:txBody>
          <a:bodyPr/>
          <a:lstStyle/>
          <a:p>
            <a:pPr>
              <a:lnSpc>
                <a:spcPct val="100000"/>
              </a:lnSpc>
            </a:pPr>
            <a:r>
              <a:rPr lang="en-GB" sz="2400" dirty="0" smtClean="0">
                <a:ea typeface="ＭＳ Ｐゴシック" pitchFamily="34" charset="-128"/>
              </a:rPr>
              <a:t>Co-ordinator (Hazel) that sits on the SEG, the Faculty Business Development Group, the Faculty Recruitment Groups and the LTA Leadership Group</a:t>
            </a:r>
          </a:p>
          <a:p>
            <a:pPr>
              <a:lnSpc>
                <a:spcPct val="100000"/>
              </a:lnSpc>
            </a:pPr>
            <a:r>
              <a:rPr lang="en-GB" sz="2400" dirty="0" smtClean="0">
                <a:ea typeface="ＭＳ Ｐゴシック" pitchFamily="34" charset="-128"/>
              </a:rPr>
              <a:t>Academy of Sport and Physical Activity</a:t>
            </a:r>
          </a:p>
          <a:p>
            <a:pPr>
              <a:lnSpc>
                <a:spcPct val="100000"/>
              </a:lnSpc>
            </a:pPr>
            <a:r>
              <a:rPr lang="en-GB" sz="2400" dirty="0" smtClean="0">
                <a:ea typeface="ＭＳ Ｐゴシック" pitchFamily="34" charset="-128"/>
              </a:rPr>
              <a:t>International Student Experience Lead (Chris)</a:t>
            </a:r>
          </a:p>
          <a:p>
            <a:pPr>
              <a:lnSpc>
                <a:spcPct val="100000"/>
              </a:lnSpc>
            </a:pPr>
            <a:r>
              <a:rPr lang="en-GB" sz="2400" dirty="0" smtClean="0">
                <a:ea typeface="ＭＳ Ｐゴシック" pitchFamily="34" charset="-128"/>
              </a:rPr>
              <a:t>International student recruitment </a:t>
            </a:r>
          </a:p>
          <a:p>
            <a:endParaRPr lang="en-GB" dirty="0"/>
          </a:p>
        </p:txBody>
      </p:sp>
      <p:sp>
        <p:nvSpPr>
          <p:cNvPr id="4" name="Text Placeholder 3"/>
          <p:cNvSpPr>
            <a:spLocks noGrp="1"/>
          </p:cNvSpPr>
          <p:nvPr>
            <p:ph type="body" sz="quarter" idx="10"/>
          </p:nvPr>
        </p:nvSpPr>
        <p:spPr>
          <a:xfrm>
            <a:off x="683569" y="1916833"/>
            <a:ext cx="7605644" cy="720080"/>
          </a:xfrm>
        </p:spPr>
        <p:txBody>
          <a:bodyPr/>
          <a:lstStyle/>
          <a:p>
            <a:r>
              <a:rPr lang="en-GB" dirty="0" smtClean="0"/>
              <a:t>International Student Experience Group - a</a:t>
            </a:r>
            <a:r>
              <a:rPr lang="en-GB" dirty="0" smtClean="0">
                <a:ea typeface="ＭＳ Ｐゴシック" pitchFamily="34" charset="-128"/>
              </a:rPr>
              <a:t> </a:t>
            </a:r>
            <a:r>
              <a:rPr lang="en-GB" dirty="0">
                <a:ea typeface="ＭＳ Ｐゴシック" pitchFamily="34" charset="-128"/>
              </a:rPr>
              <a:t>sub committee of the Student Experience Group </a:t>
            </a:r>
            <a:endParaRPr lang="en-GB" dirty="0"/>
          </a:p>
        </p:txBody>
      </p:sp>
      <p:pic>
        <p:nvPicPr>
          <p:cNvPr id="5" name="Picture 2"/>
          <p:cNvPicPr>
            <a:picLocks noChangeAspect="1" noChangeArrowheads="1"/>
          </p:cNvPicPr>
          <p:nvPr/>
        </p:nvPicPr>
        <p:blipFill>
          <a:blip r:embed="rId3" cstate="print"/>
          <a:srcRect/>
          <a:stretch>
            <a:fillRect/>
          </a:stretch>
        </p:blipFill>
        <p:spPr bwMode="auto">
          <a:xfrm>
            <a:off x="5868144" y="4581128"/>
            <a:ext cx="2952750" cy="20161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6471678" cy="720080"/>
          </a:xfrm>
        </p:spPr>
        <p:txBody>
          <a:bodyPr/>
          <a:lstStyle/>
          <a:p>
            <a:r>
              <a:rPr lang="en-GB" dirty="0" smtClean="0"/>
              <a:t>Sport Department project</a:t>
            </a:r>
            <a:endParaRPr lang="en-GB" dirty="0"/>
          </a:p>
        </p:txBody>
      </p:sp>
      <p:sp>
        <p:nvSpPr>
          <p:cNvPr id="3" name="Content Placeholder 2"/>
          <p:cNvSpPr>
            <a:spLocks noGrp="1"/>
          </p:cNvSpPr>
          <p:nvPr>
            <p:ph idx="1"/>
          </p:nvPr>
        </p:nvSpPr>
        <p:spPr>
          <a:xfrm>
            <a:off x="539552" y="3040385"/>
            <a:ext cx="7747873" cy="2304256"/>
          </a:xfrm>
        </p:spPr>
        <p:txBody>
          <a:bodyPr/>
          <a:lstStyle/>
          <a:p>
            <a:r>
              <a:rPr lang="en-GB" sz="2400" dirty="0" smtClean="0">
                <a:ea typeface="ＭＳ Ｐゴシック" pitchFamily="34" charset="-128"/>
              </a:rPr>
              <a:t>Online questionnaire survey to all international sports students</a:t>
            </a:r>
            <a:br>
              <a:rPr lang="en-GB" sz="2400" dirty="0" smtClean="0">
                <a:ea typeface="ＭＳ Ｐゴシック" pitchFamily="34" charset="-128"/>
              </a:rPr>
            </a:br>
            <a:endParaRPr lang="en-GB" sz="2400" dirty="0" smtClean="0">
              <a:ea typeface="ＭＳ Ｐゴシック" pitchFamily="34" charset="-128"/>
            </a:endParaRPr>
          </a:p>
          <a:p>
            <a:r>
              <a:rPr lang="en-GB" sz="2400" dirty="0" smtClean="0">
                <a:ea typeface="ＭＳ Ｐゴシック" pitchFamily="34" charset="-128"/>
              </a:rPr>
              <a:t>International student focus groups - countries of origin</a:t>
            </a:r>
            <a:br>
              <a:rPr lang="en-GB" sz="2400" dirty="0" smtClean="0">
                <a:ea typeface="ＭＳ Ｐゴシック" pitchFamily="34" charset="-128"/>
              </a:rPr>
            </a:br>
            <a:endParaRPr lang="en-GB" sz="2400" dirty="0" smtClean="0">
              <a:ea typeface="ＭＳ Ｐゴシック" pitchFamily="34" charset="-128"/>
            </a:endParaRPr>
          </a:p>
          <a:p>
            <a:r>
              <a:rPr lang="en-GB" sz="2400" dirty="0" smtClean="0">
                <a:ea typeface="ＭＳ Ｐゴシック" pitchFamily="34" charset="-128"/>
              </a:rPr>
              <a:t>Academic staff focus groups </a:t>
            </a:r>
          </a:p>
          <a:p>
            <a:endParaRPr lang="en-GB" sz="2400" dirty="0" smtClean="0">
              <a:ea typeface="ＭＳ Ｐゴシック" pitchFamily="34" charset="-128"/>
            </a:endParaRPr>
          </a:p>
          <a:p>
            <a:r>
              <a:rPr lang="en-GB" sz="2400" dirty="0" smtClean="0">
                <a:ea typeface="ＭＳ Ｐゴシック" pitchFamily="34" charset="-128"/>
              </a:rPr>
              <a:t>Student Support Officer focus groups</a:t>
            </a:r>
          </a:p>
          <a:p>
            <a:endParaRPr lang="en-GB" dirty="0" smtClean="0">
              <a:ea typeface="ＭＳ Ｐゴシック" pitchFamily="34" charset="-128"/>
            </a:endParaRPr>
          </a:p>
          <a:p>
            <a:endParaRPr lang="en-GB" dirty="0"/>
          </a:p>
        </p:txBody>
      </p:sp>
      <p:sp>
        <p:nvSpPr>
          <p:cNvPr id="4" name="Text Placeholder 3"/>
          <p:cNvSpPr>
            <a:spLocks noGrp="1"/>
          </p:cNvSpPr>
          <p:nvPr>
            <p:ph type="body" sz="quarter" idx="10"/>
          </p:nvPr>
        </p:nvSpPr>
        <p:spPr>
          <a:xfrm>
            <a:off x="611560" y="2132856"/>
            <a:ext cx="6480175" cy="648072"/>
          </a:xfrm>
        </p:spPr>
        <p:txBody>
          <a:bodyPr/>
          <a:lstStyle/>
          <a:p>
            <a:r>
              <a:rPr lang="en-GB" dirty="0">
                <a:ea typeface="ＭＳ Ｐゴシック" pitchFamily="34" charset="-128"/>
              </a:rPr>
              <a:t>Quantitative and qualitative  data collected over 3 academic years</a:t>
            </a:r>
          </a:p>
          <a:p>
            <a:endParaRPr lang="en-GB" dirty="0"/>
          </a:p>
        </p:txBody>
      </p:sp>
      <p:pic>
        <p:nvPicPr>
          <p:cNvPr id="5" name="Picture 4" descr="HWB-24-INTERNATIONAL[1].bmp"/>
          <p:cNvPicPr>
            <a:picLocks noChangeAspect="1"/>
          </p:cNvPicPr>
          <p:nvPr/>
        </p:nvPicPr>
        <p:blipFill>
          <a:blip r:embed="rId2" cstate="print"/>
          <a:srcRect/>
          <a:stretch>
            <a:fillRect/>
          </a:stretch>
        </p:blipFill>
        <p:spPr bwMode="auto">
          <a:xfrm>
            <a:off x="6191672" y="4221088"/>
            <a:ext cx="2952328" cy="2520280"/>
          </a:xfrm>
          <a:prstGeom prst="rect">
            <a:avLst/>
          </a:prstGeom>
          <a:noFill/>
          <a:ln w="19050">
            <a:solidFill>
              <a:srgbClr val="B8195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7669936" cy="720080"/>
          </a:xfrm>
        </p:spPr>
        <p:txBody>
          <a:bodyPr/>
          <a:lstStyle/>
          <a:p>
            <a:r>
              <a:rPr lang="en-GB" dirty="0" smtClean="0">
                <a:ea typeface="ＭＳ Ｐゴシック" pitchFamily="34" charset="-128"/>
              </a:rPr>
              <a:t>CRM/induction experiences </a:t>
            </a:r>
            <a:br>
              <a:rPr lang="en-GB" dirty="0" smtClean="0">
                <a:ea typeface="ＭＳ Ｐゴシック" pitchFamily="34" charset="-128"/>
              </a:rPr>
            </a:br>
            <a:endParaRPr lang="en-GB" dirty="0"/>
          </a:p>
        </p:txBody>
      </p:sp>
      <p:sp>
        <p:nvSpPr>
          <p:cNvPr id="3" name="Content Placeholder 2"/>
          <p:cNvSpPr>
            <a:spLocks noGrp="1"/>
          </p:cNvSpPr>
          <p:nvPr>
            <p:ph idx="1"/>
          </p:nvPr>
        </p:nvSpPr>
        <p:spPr>
          <a:xfrm>
            <a:off x="611560" y="2636912"/>
            <a:ext cx="7675865" cy="2707729"/>
          </a:xfrm>
        </p:spPr>
        <p:txBody>
          <a:bodyPr/>
          <a:lstStyle/>
          <a:p>
            <a:pPr>
              <a:lnSpc>
                <a:spcPct val="100000"/>
              </a:lnSpc>
            </a:pPr>
            <a:r>
              <a:rPr lang="en-GB" sz="2400" dirty="0" smtClean="0">
                <a:ea typeface="ＭＳ Ｐゴシック" pitchFamily="34" charset="-128"/>
              </a:rPr>
              <a:t>LTA and academic support</a:t>
            </a:r>
          </a:p>
          <a:p>
            <a:pPr>
              <a:lnSpc>
                <a:spcPct val="100000"/>
              </a:lnSpc>
            </a:pPr>
            <a:r>
              <a:rPr lang="en-GB" sz="2400" dirty="0" smtClean="0">
                <a:ea typeface="ＭＳ Ｐゴシック" pitchFamily="34" charset="-128"/>
              </a:rPr>
              <a:t>Student Support services</a:t>
            </a:r>
          </a:p>
          <a:p>
            <a:pPr>
              <a:lnSpc>
                <a:spcPct val="100000"/>
              </a:lnSpc>
            </a:pPr>
            <a:r>
              <a:rPr lang="en-GB" sz="2400" dirty="0" smtClean="0">
                <a:ea typeface="ＭＳ Ｐゴシック" pitchFamily="34" charset="-128"/>
              </a:rPr>
              <a:t>Staff cultural awareness</a:t>
            </a:r>
          </a:p>
          <a:p>
            <a:pPr>
              <a:lnSpc>
                <a:spcPct val="100000"/>
              </a:lnSpc>
            </a:pPr>
            <a:r>
              <a:rPr lang="en-GB" sz="2400" dirty="0" smtClean="0">
                <a:ea typeface="ＭＳ Ｐゴシック" pitchFamily="34" charset="-128"/>
              </a:rPr>
              <a:t>Staff accessibility and approachability </a:t>
            </a:r>
          </a:p>
          <a:p>
            <a:pPr>
              <a:lnSpc>
                <a:spcPct val="100000"/>
              </a:lnSpc>
            </a:pPr>
            <a:r>
              <a:rPr lang="en-GB" sz="2400" dirty="0" smtClean="0">
                <a:ea typeface="ＭＳ Ｐゴシック" pitchFamily="34" charset="-128"/>
              </a:rPr>
              <a:t>Other University services</a:t>
            </a:r>
          </a:p>
          <a:p>
            <a:pPr>
              <a:lnSpc>
                <a:spcPct val="100000"/>
              </a:lnSpc>
            </a:pPr>
            <a:r>
              <a:rPr lang="en-GB" sz="2400" dirty="0" smtClean="0">
                <a:ea typeface="ＭＳ Ｐゴシック" pitchFamily="34" charset="-128"/>
              </a:rPr>
              <a:t>Areas for improvement </a:t>
            </a:r>
          </a:p>
          <a:p>
            <a:endParaRPr lang="en-GB" dirty="0"/>
          </a:p>
        </p:txBody>
      </p:sp>
      <p:sp>
        <p:nvSpPr>
          <p:cNvPr id="4" name="Text Placeholder 3"/>
          <p:cNvSpPr>
            <a:spLocks noGrp="1"/>
          </p:cNvSpPr>
          <p:nvPr>
            <p:ph type="body" sz="quarter" idx="10"/>
          </p:nvPr>
        </p:nvSpPr>
        <p:spPr>
          <a:xfrm>
            <a:off x="611560" y="2060848"/>
            <a:ext cx="6480175" cy="648072"/>
          </a:xfrm>
        </p:spPr>
        <p:txBody>
          <a:bodyPr/>
          <a:lstStyle/>
          <a:p>
            <a:r>
              <a:rPr lang="en-GB" dirty="0">
                <a:ea typeface="ＭＳ Ｐゴシック" pitchFamily="34" charset="-128"/>
              </a:rPr>
              <a:t>Difficulties and challenges - students and staff </a:t>
            </a:r>
          </a:p>
          <a:p>
            <a:endParaRPr lang="en-GB" dirty="0"/>
          </a:p>
        </p:txBody>
      </p:sp>
      <p:pic>
        <p:nvPicPr>
          <p:cNvPr id="5" name="Picture 4"/>
          <p:cNvPicPr>
            <a:picLocks noChangeAspect="1" noChangeArrowheads="1"/>
          </p:cNvPicPr>
          <p:nvPr/>
        </p:nvPicPr>
        <p:blipFill>
          <a:blip r:embed="rId2" cstate="print"/>
          <a:srcRect/>
          <a:stretch>
            <a:fillRect/>
          </a:stretch>
        </p:blipFill>
        <p:spPr bwMode="auto">
          <a:xfrm>
            <a:off x="0" y="5589588"/>
            <a:ext cx="9144000" cy="12684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heffield Hallam Them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Sheffield Hallam Theme v1</Template>
  <TotalTime>21959</TotalTime>
  <Words>824</Words>
  <Application>Microsoft Office PowerPoint</Application>
  <PresentationFormat>On-screen Show (4:3)</PresentationFormat>
  <Paragraphs>125</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Sheffield Hallam Theme v1</vt:lpstr>
      <vt:lpstr>Responding to the challenges of internationalisation in an environment of change </vt:lpstr>
      <vt:lpstr>PowerPoint Presentation</vt:lpstr>
      <vt:lpstr>PowerPoint Presentation</vt:lpstr>
      <vt:lpstr>Conditions for change</vt:lpstr>
      <vt:lpstr>The University International Strategy </vt:lpstr>
      <vt:lpstr>The emerging University strategy</vt:lpstr>
      <vt:lpstr>Faculty structure </vt:lpstr>
      <vt:lpstr>Sport Department project</vt:lpstr>
      <vt:lpstr>CRM/induction experiences  </vt:lpstr>
      <vt:lpstr>Mixed experiences   </vt:lpstr>
      <vt:lpstr>Work in progress</vt:lpstr>
      <vt:lpstr>Student interactions research</vt:lpstr>
      <vt:lpstr>MSc Sport Business Management course </vt:lpstr>
      <vt:lpstr>Results</vt:lpstr>
      <vt:lpstr>Acting on the findings</vt:lpstr>
      <vt:lpstr>Opportunities and challenges </vt:lpstr>
      <vt:lpstr> Hazel  h.e.horobin@shu.ac.uk  Miyoung  m.oh@shu.ac.uk  Chris  c.cutforth@shu.ac.uk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Sharron Bardsley</dc:creator>
  <cp:lastModifiedBy>Hazel Horobin</cp:lastModifiedBy>
  <cp:revision>237</cp:revision>
  <cp:lastPrinted>2012-03-05T14:56:53Z</cp:lastPrinted>
  <dcterms:created xsi:type="dcterms:W3CDTF">2012-01-27T13:24:50Z</dcterms:created>
  <dcterms:modified xsi:type="dcterms:W3CDTF">2015-03-31T11:28:39Z</dcterms:modified>
</cp:coreProperties>
</file>